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6858000" cx="12192000"/>
  <p:notesSz cx="6858000" cy="9144000"/>
  <p:embeddedFontLst>
    <p:embeddedFont>
      <p:font typeface="Garamond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  <p:embeddedFont>
      <p:font typeface="Helvetica Neue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DD11D3-EF35-4CE1-B3EF-01A9966485B1}">
  <a:tblStyle styleId="{8ADD11D3-EF35-4CE1-B3EF-01A9966485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Light-boldItalic.fntdata"/><Relationship Id="rId72" Type="http://schemas.openxmlformats.org/officeDocument/2006/relationships/font" Target="fonts/HelveticaNeueLight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bold.fntdata"/><Relationship Id="rId70" Type="http://schemas.openxmlformats.org/officeDocument/2006/relationships/font" Target="fonts/HelveticaNeue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aramond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Garamond-italic.fntdata"/><Relationship Id="rId63" Type="http://schemas.openxmlformats.org/officeDocument/2006/relationships/font" Target="fonts/Garamond-bold.fntdata"/><Relationship Id="rId22" Type="http://schemas.openxmlformats.org/officeDocument/2006/relationships/slide" Target="slides/slide16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65" Type="http://schemas.openxmlformats.org/officeDocument/2006/relationships/font" Target="fonts/Garamond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a3648016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g10a364801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10a364801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8b8e961ec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8b8e961ec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08b8e961ec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8b8e961ec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8b8e961ec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08b8e961ec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8b8e961ec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8b8e961ec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08b8e961ec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b8e961ec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8b8e961ec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08b8e961ec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8b8e961ec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8b8e961ec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08b8e961ec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8b8e961ec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8b8e961ec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08b8e961ec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8b8e961ec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8b8e961ec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08b8e961ec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8b8e961ec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8b8e961ec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08b8e961ec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8b8e961ec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8b8e961ec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08b8e961ec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8b8e961ec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8b8e961ec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08b8e961ec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f033ca4cc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f033ca4cc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3f033ca4cc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8b8e961ec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8b8e961ec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08b8e961ec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8b8e961ec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8b8e961ec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08b8e961ec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8b8e961ec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8b8e961ec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08b8e961ec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8b8e961ec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8b8e961ec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08b8e961ec_0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8b8e961ec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8b8e961ec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08b8e961ec_0_2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8b8e961ec_0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8b8e961ec_0_5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08b8e961ec_0_5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8b8e961ec_0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8b8e961ec_0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08b8e961ec_0_5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8b8e961ec_0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8b8e961ec_0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8b8e961ec_0_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8b8e961ec_0_5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8b8e961ec_0_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08b8e961ec_0_5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8b8e961ec_0_5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8b8e961ec_0_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08b8e961ec_0_5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8b8e961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8b8e961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8b8e961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8b8e961ec_0_5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8b8e961ec_0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08b8e961ec_0_5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8b8e961ec_0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8b8e961ec_0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08b8e961ec_0_5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8b8e961ec_0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8b8e961ec_0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08b8e961ec_0_6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8b8e961ec_0_7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8b8e961ec_0_7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08b8e961ec_0_7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8b8e961ec_0_6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8b8e961ec_0_6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08b8e961ec_0_6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8b8e961ec_0_6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8b8e961ec_0_6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108b8e961ec_0_6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8b8e961ec_0_6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8b8e961ec_0_6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08b8e961ec_0_6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8b8e961ec_0_6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8b8e961ec_0_6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08b8e961ec_0_6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8b8e961ec_0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8b8e961ec_0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108b8e961ec_0_7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8b8e961ec_0_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8b8e961ec_0_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08b8e961ec_0_7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8b8e961e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8b8e961e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08b8e961ec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8b8e961ec_0_7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8b8e961ec_0_7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108b8e961ec_0_7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8b8e961ec_0_7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08b8e961ec_0_7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08b8e961ec_0_7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8b8e961ec_0_7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08b8e961ec_0_7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08b8e961ec_0_7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8b8e961ec_0_10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8b8e961ec_0_10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108b8e961ec_0_10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8b8e961ec_0_10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8b8e961ec_0_10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108b8e961ec_0_10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08b8e961ec_0_10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08b8e961ec_0_10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08b8e961ec_0_10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8b8e961ec_0_10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8b8e961ec_0_10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108b8e961ec_0_10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08b8e961ec_0_10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08b8e961ec_0_10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108b8e961ec_0_10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8b8e961ec_0_10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8b8e961ec_0_10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108b8e961ec_0_10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8b8e961ec_0_1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8b8e961ec_0_1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108b8e961ec_0_1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8b8e961e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8b8e961e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08b8e961e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08b8e961ec_0_1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08b8e961ec_0_1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08b8e961ec_0_1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8b8e961ec_0_1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08b8e961ec_0_1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08b8e961ec_0_1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08b8e961ec_0_1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08b8e961ec_0_1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08b8e961ec_0_1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8b8e961ec_0_1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8b8e961ec_0_1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108b8e961ec_0_1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8b8e961ec_0_1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8b8e961ec_0_1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08b8e961ec_0_1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08b8e961ec_0_1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08b8e961ec_0_1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108b8e961ec_0_14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8b8e961ec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8b8e961ec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08b8e961ec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8b8e961ec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8b8e961ec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08b8e961ec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8b8e961ec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8b8e961ec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08b8e961ec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8b8e961ec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8b8e961ec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08b8e961ec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7842" l="0" r="3860" t="10660"/>
          <a:stretch/>
        </p:blipFill>
        <p:spPr>
          <a:xfrm>
            <a:off x="-13252" y="0"/>
            <a:ext cx="12205253" cy="68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765359" y="0"/>
            <a:ext cx="1426725" cy="6897756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843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3252" y="0"/>
            <a:ext cx="6774812" cy="6897756"/>
          </a:xfrm>
          <a:custGeom>
            <a:rect b="b" l="l" r="r" t="t"/>
            <a:pathLst>
              <a:path extrusionOk="0" h="6897756" w="6774812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164361" y="3977331"/>
            <a:ext cx="5027639" cy="1282148"/>
          </a:xfrm>
          <a:custGeom>
            <a:rect b="b" l="l" r="r" t="t"/>
            <a:pathLst>
              <a:path extrusionOk="0" h="1282148" w="5027639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rgbClr val="0C0C0C">
              <a:alpha val="6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95501" y="3102474"/>
            <a:ext cx="51621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  <a:defRPr b="1" i="0" sz="7000" u="none" cap="none" strike="noStrike">
                <a:solidFill>
                  <a:srgbClr val="D9C49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752523" y="4107533"/>
            <a:ext cx="41892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344" y="-99182"/>
            <a:ext cx="12209343" cy="695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441346" y="386807"/>
            <a:ext cx="4506300" cy="4724100"/>
          </a:xfrm>
          <a:prstGeom prst="rect">
            <a:avLst/>
          </a:prstGeom>
          <a:solidFill>
            <a:srgbClr val="75114A">
              <a:alpha val="6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Google Shape;213;p11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>
              <a:alpha val="6039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" name="Google Shape;214;p11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10" type="dt"/>
          </p:nvPr>
        </p:nvSpPr>
        <p:spPr>
          <a:xfrm>
            <a:off x="3670465" y="61185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7771263" y="61185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Content &amp; Picture">
  <p:cSld name="Text Slide - Content &amp; Pictur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838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838200" y="1825625"/>
            <a:ext cx="51816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2" name="Google Shape;222;p12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4" name="Google Shape;224;p12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5" name="Google Shape;225;p12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87677" y="5972158"/>
            <a:ext cx="674128" cy="620798"/>
          </a:xfrm>
          <a:custGeom>
            <a:rect b="b" l="l" r="r" t="t"/>
            <a:pathLst>
              <a:path extrusionOk="0" h="6897756" w="1426725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8074" y="5972159"/>
            <a:ext cx="3371092" cy="660616"/>
          </a:xfrm>
          <a:custGeom>
            <a:rect b="b" l="l" r="r" t="t"/>
            <a:pathLst>
              <a:path extrusionOk="0" h="7340175" w="7134587">
                <a:moveTo>
                  <a:pt x="4802" y="198195"/>
                </a:moveTo>
                <a:lnTo>
                  <a:pt x="6143346" y="0"/>
                </a:lnTo>
                <a:lnTo>
                  <a:pt x="7134587" y="6897756"/>
                </a:lnTo>
                <a:lnTo>
                  <a:pt x="493" y="7340175"/>
                </a:lnTo>
                <a:cubicBezTo>
                  <a:pt x="-2266" y="5025580"/>
                  <a:pt x="7561" y="2512790"/>
                  <a:pt x="4802" y="198195"/>
                </a:cubicBezTo>
                <a:close/>
              </a:path>
            </a:pathLst>
          </a:custGeom>
          <a:solidFill>
            <a:srgbClr val="7511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" name="Google Shape;30;p3"/>
          <p:cNvSpPr/>
          <p:nvPr/>
        </p:nvSpPr>
        <p:spPr>
          <a:xfrm rot="10800000">
            <a:off x="3187071" y="5956678"/>
            <a:ext cx="9038769" cy="620799"/>
          </a:xfrm>
          <a:custGeom>
            <a:rect b="b" l="l" r="r" t="t"/>
            <a:pathLst>
              <a:path extrusionOk="0" h="6897768" w="19129670">
                <a:moveTo>
                  <a:pt x="23" y="0"/>
                </a:moveTo>
                <a:lnTo>
                  <a:pt x="18138429" y="12"/>
                </a:lnTo>
                <a:lnTo>
                  <a:pt x="19129670" y="6897768"/>
                </a:lnTo>
                <a:lnTo>
                  <a:pt x="58804" y="6587497"/>
                </a:lnTo>
                <a:cubicBezTo>
                  <a:pt x="60183" y="4303588"/>
                  <a:pt x="-1356" y="2283909"/>
                  <a:pt x="2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114A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7239000" y="611346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3789598" y="6094049"/>
            <a:ext cx="108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825" y="6113471"/>
            <a:ext cx="1474802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B">
  <p:cSld name="Divider Slide 2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2" y="0"/>
            <a:ext cx="12205252" cy="68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B">
  <p:cSld name="Divider Slide 1B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15063" l="975" r="1080" t="1912"/>
          <a:stretch/>
        </p:blipFill>
        <p:spPr>
          <a:xfrm>
            <a:off x="-13253" y="0"/>
            <a:ext cx="12205255" cy="689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>
            <a:alphaModFix amt="38000"/>
          </a:blip>
          <a:srcRect b="2445" l="23094" r="-5157" t="38467"/>
          <a:stretch/>
        </p:blipFill>
        <p:spPr>
          <a:xfrm>
            <a:off x="-13254" y="1"/>
            <a:ext cx="8084129" cy="68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5770821" y="0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39818D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4" name="Google Shape;5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B">
  <p:cSld name="Divider Slide 3B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2397" l="7074" r="0" t="9193"/>
          <a:stretch/>
        </p:blipFill>
        <p:spPr>
          <a:xfrm>
            <a:off x="-1" y="0"/>
            <a:ext cx="121915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5770821" y="-25629"/>
            <a:ext cx="6421179" cy="6909258"/>
          </a:xfrm>
          <a:custGeom>
            <a:rect b="b" l="l" r="r" t="t"/>
            <a:pathLst>
              <a:path extrusionOk="0" h="6909258" w="6421179">
                <a:moveTo>
                  <a:pt x="0" y="0"/>
                </a:moveTo>
                <a:lnTo>
                  <a:pt x="6421179" y="0"/>
                </a:lnTo>
                <a:lnTo>
                  <a:pt x="6421179" y="6897756"/>
                </a:lnTo>
                <a:lnTo>
                  <a:pt x="994913" y="6909258"/>
                </a:lnTo>
                <a:lnTo>
                  <a:pt x="0" y="0"/>
                </a:lnTo>
                <a:close/>
              </a:path>
            </a:pathLst>
          </a:custGeom>
          <a:solidFill>
            <a:srgbClr val="82A434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7626037" y="-1239550"/>
            <a:ext cx="41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E" sz="25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Sub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270643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7826829" y="63615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25" y="521244"/>
            <a:ext cx="4114801" cy="10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B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6291470" y="4182533"/>
            <a:ext cx="5155500" cy="2218200"/>
          </a:xfrm>
          <a:prstGeom prst="rect">
            <a:avLst/>
          </a:prstGeom>
          <a:solidFill>
            <a:srgbClr val="B94F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6616390" y="4399704"/>
            <a:ext cx="4754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of Ireland’s top universities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graduate employability,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of our graduates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                working or in further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study within six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months of graduating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704180" y="1778000"/>
            <a:ext cx="3850800" cy="2709300"/>
          </a:xfrm>
          <a:prstGeom prst="rect">
            <a:avLst/>
          </a:prstGeom>
          <a:solidFill>
            <a:srgbClr val="72E0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704181" y="4707467"/>
            <a:ext cx="5327700" cy="1693200"/>
          </a:xfrm>
          <a:prstGeom prst="rect">
            <a:avLst/>
          </a:prstGeom>
          <a:solidFill>
            <a:srgbClr val="96B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7704667" y="592667"/>
            <a:ext cx="3742200" cy="3386700"/>
          </a:xfrm>
          <a:prstGeom prst="rect">
            <a:avLst/>
          </a:prstGeom>
          <a:solidFill>
            <a:srgbClr val="CFC4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/>
          <p:nvPr/>
        </p:nvSpPr>
        <p:spPr>
          <a:xfrm>
            <a:off x="4792133" y="304800"/>
            <a:ext cx="2624700" cy="3674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953377" y="3340191"/>
            <a:ext cx="359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worldwide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to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966346" y="1898945"/>
            <a:ext cx="1537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 the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305942" y="2375309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2225455" y="1610974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1" i="0" lang="en-IE" sz="129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2879267" y="1945667"/>
            <a:ext cx="1323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IE" sz="5500" u="none" cap="none" strike="noStrike">
                <a:solidFill>
                  <a:srgbClr val="243C57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2297145" y="4863547"/>
            <a:ext cx="373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our researchers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were named among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World’s Most Highly Cited Researchers 2016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Clarivate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750733" y="4052067"/>
            <a:ext cx="15000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0"/>
              <a:buFont typeface="Arial"/>
              <a:buNone/>
            </a:pPr>
            <a:r>
              <a:rPr b="1" i="0" lang="en-IE" sz="19500" u="none" cap="none" strike="noStrike">
                <a:solidFill>
                  <a:srgbClr val="414B5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894816" y="475937"/>
            <a:ext cx="1961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4853565" y="693834"/>
            <a:ext cx="1796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IE" sz="9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77882" y="2450571"/>
            <a:ext cx="2592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IE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has transformed the campus and given students and staff access to the very best facilities and research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889050" y="1999160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117435" y="1530459"/>
            <a:ext cx="22881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E" sz="3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820001" y="696244"/>
            <a:ext cx="3333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2015/2016, the University had an </a:t>
            </a:r>
            <a:r>
              <a:rPr b="1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annual income </a:t>
            </a: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8051879" y="974190"/>
            <a:ext cx="33819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1" i="0" lang="en-IE" sz="85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€218.5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9992465" y="2070383"/>
            <a:ext cx="1380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7781904" y="3371312"/>
            <a:ext cx="3659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rgbClr val="753055"/>
                </a:solidFill>
                <a:latin typeface="Calibri"/>
                <a:ea typeface="Calibri"/>
                <a:cs typeface="Calibri"/>
                <a:sym typeface="Calibri"/>
              </a:rPr>
              <a:t>alumni worldwide</a:t>
            </a:r>
            <a:endParaRPr b="1" i="0" sz="3300" u="none" cap="none" strike="noStrike">
              <a:solidFill>
                <a:srgbClr val="753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768934" y="2849970"/>
            <a:ext cx="953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E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 b="1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8589525" y="2331232"/>
            <a:ext cx="3381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IE" sz="7300" u="none" cap="none" strike="noStrike">
                <a:solidFill>
                  <a:srgbClr val="75114A"/>
                </a:solidFill>
                <a:latin typeface="Calibri"/>
                <a:ea typeface="Calibri"/>
                <a:cs typeface="Calibri"/>
                <a:sym typeface="Calibri"/>
              </a:rPr>
              <a:t>90,000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7"/>
          <p:cNvCxnSpPr/>
          <p:nvPr/>
        </p:nvCxnSpPr>
        <p:spPr>
          <a:xfrm>
            <a:off x="7951104" y="2546687"/>
            <a:ext cx="3216300" cy="0"/>
          </a:xfrm>
          <a:prstGeom prst="straightConnector1">
            <a:avLst/>
          </a:prstGeom>
          <a:noFill/>
          <a:ln cap="flat" cmpd="sng" w="28575">
            <a:solidFill>
              <a:srgbClr val="EAF1D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/>
        </p:nvSpPr>
        <p:spPr>
          <a:xfrm>
            <a:off x="6639342" y="4595845"/>
            <a:ext cx="19761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IE" sz="12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8119101" y="4790338"/>
            <a:ext cx="83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IE" sz="7000" u="none" cap="none" strike="noStrike">
                <a:solidFill>
                  <a:srgbClr val="6B0E33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511197" y="228758"/>
            <a:ext cx="2694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D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2">
            <a:alphaModFix/>
          </a:blip>
          <a:srcRect b="-7882" l="0" r="1941" t="-1"/>
          <a:stretch/>
        </p:blipFill>
        <p:spPr>
          <a:xfrm>
            <a:off x="3747382" y="755373"/>
            <a:ext cx="8471124" cy="61026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60397" y="381158"/>
            <a:ext cx="2694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460397" y="1661930"/>
            <a:ext cx="45903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Since 2012, NUI Galway has been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the only university in Ireland to rise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consistently in the most competitive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World University Rankings. Both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Times Higher Education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1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QS World University Rankings  </a:t>
            </a: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have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placed the University in a higher </a:t>
            </a:r>
            <a:b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en-IE" sz="1400" u="none" cap="none" strike="noStrike">
                <a:solidFill>
                  <a:srgbClr val="204A51"/>
                </a:solidFill>
                <a:latin typeface="Garamond"/>
                <a:ea typeface="Garamond"/>
                <a:cs typeface="Garamond"/>
                <a:sym typeface="Garamond"/>
              </a:rPr>
              <a:t>position year-on-year.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4399720" y="530087"/>
            <a:ext cx="3114300" cy="3114300"/>
          </a:xfrm>
          <a:prstGeom prst="ellipse">
            <a:avLst/>
          </a:prstGeom>
          <a:solidFill>
            <a:srgbClr val="75114A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8355706" y="1603513"/>
            <a:ext cx="3021000" cy="3021000"/>
          </a:xfrm>
          <a:prstGeom prst="ellipse">
            <a:avLst/>
          </a:prstGeom>
          <a:solidFill>
            <a:srgbClr val="B0DD46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351945" y="3563405"/>
            <a:ext cx="2822700" cy="2822700"/>
          </a:xfrm>
          <a:prstGeom prst="ellipse">
            <a:avLst/>
          </a:prstGeom>
          <a:solidFill>
            <a:srgbClr val="39818D">
              <a:alpha val="80392"/>
            </a:srgbClr>
          </a:solidFill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5022454" y="2113721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universities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worldwide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according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</a:t>
            </a:r>
            <a:b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Rankings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037685" y="1067819"/>
            <a:ext cx="1537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</a:t>
            </a:r>
            <a:b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amongst the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737303" y="442057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6388699" y="1054674"/>
            <a:ext cx="1323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IE" sz="5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8772199" y="1668840"/>
            <a:ext cx="29517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0" i="0" lang="en-IE" sz="9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8798703" y="2890391"/>
            <a:ext cx="35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ranked in the top 250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Universities in the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Times Higher Education 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(THE) World University </a:t>
            </a:r>
            <a:b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Rankings 2016/2017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616768" y="3381665"/>
            <a:ext cx="13236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0"/>
              <a:buFont typeface="Arial"/>
              <a:buNone/>
            </a:pPr>
            <a:r>
              <a:rPr b="0" i="0" lang="en-IE" sz="1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1982169" y="4979390"/>
            <a:ext cx="3598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University rose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places in the</a:t>
            </a:r>
            <a:b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 World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Ranking </a:t>
            </a:r>
            <a:r>
              <a:rPr b="0" i="0" lang="en-IE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2017</a:t>
            </a:r>
            <a:endParaRPr b="1" i="1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12" y="3965961"/>
            <a:ext cx="805029" cy="9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250" y="1722782"/>
            <a:ext cx="1170594" cy="8452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"/>
          <p:cNvPicPr preferRelativeResize="0"/>
          <p:nvPr/>
        </p:nvPicPr>
        <p:blipFill rotWithShape="1">
          <a:blip r:embed="rId2">
            <a:alphaModFix/>
          </a:blip>
          <a:srcRect b="0" l="12621" r="12620" t="369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7466498" y="4874507"/>
            <a:ext cx="4178648" cy="1089611"/>
          </a:xfrm>
          <a:custGeom>
            <a:rect b="b" l="l" r="r" t="t"/>
            <a:pathLst>
              <a:path extrusionOk="0" h="1168484" w="4398577">
                <a:moveTo>
                  <a:pt x="0" y="0"/>
                </a:moveTo>
                <a:lnTo>
                  <a:pt x="4186543" y="13252"/>
                </a:lnTo>
                <a:lnTo>
                  <a:pt x="4398577" y="1168484"/>
                </a:lnTo>
                <a:lnTo>
                  <a:pt x="0" y="1168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8235"/>
            </a:scheme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848139" y="2332383"/>
            <a:ext cx="4492500" cy="30081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255565" y="2332383"/>
            <a:ext cx="4936500" cy="1788900"/>
          </a:xfrm>
          <a:prstGeom prst="rect">
            <a:avLst/>
          </a:prstGeom>
          <a:solidFill>
            <a:srgbClr val="575D66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6506817" y="2332382"/>
            <a:ext cx="622800" cy="16158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-6626" y="2332380"/>
            <a:ext cx="729000" cy="1479900"/>
          </a:xfrm>
          <a:prstGeom prst="rect">
            <a:avLst/>
          </a:prstGeom>
          <a:solidFill>
            <a:srgbClr val="FFBC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 rot="-5400000">
            <a:off x="-359288" y="2879313"/>
            <a:ext cx="1747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 txBox="1"/>
          <p:nvPr/>
        </p:nvSpPr>
        <p:spPr>
          <a:xfrm rot="-5400000">
            <a:off x="6034074" y="2950412"/>
            <a:ext cx="1605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IE" sz="2600" u="none" cap="none" strike="noStrike">
                <a:solidFill>
                  <a:srgbClr val="575D66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345" y="4459451"/>
            <a:ext cx="1246258" cy="1762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9"/>
          <p:cNvSpPr txBox="1"/>
          <p:nvPr/>
        </p:nvSpPr>
        <p:spPr>
          <a:xfrm>
            <a:off x="8711417" y="4964883"/>
            <a:ext cx="3598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NUI Galway’s current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is available at:</a:t>
            </a:r>
            <a:br>
              <a:rPr b="0" i="0" lang="en-I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E" sz="1600" u="none" cap="none" strike="noStrike">
                <a:solidFill>
                  <a:srgbClr val="1798F0"/>
                </a:solidFill>
                <a:latin typeface="Calibri"/>
                <a:ea typeface="Calibri"/>
                <a:cs typeface="Calibri"/>
                <a:sym typeface="Calibri"/>
              </a:rPr>
              <a:t>www.nuigalway.ie/vision2020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1011599" y="2539352"/>
            <a:ext cx="43665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 will be a leading global university, renowned for our distinctive areas of research, recognised as an institution of choice for our teaching </a:t>
            </a:r>
            <a:b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scholarship, celebrated for our outstanding engagement with wider society, and enriched by a dynamic network of partnerships.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466498" y="2488948"/>
            <a:ext cx="451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E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foster a vibrant community of students and staff, where distinguished learning, impactful research, and creative thinking are shared with the world.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D1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2">
            <a:alphaModFix/>
          </a:blip>
          <a:srcRect b="9178" l="0" r="0" t="3148"/>
          <a:stretch/>
        </p:blipFill>
        <p:spPr>
          <a:xfrm>
            <a:off x="2724841" y="-1"/>
            <a:ext cx="5828811" cy="6858001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34509"/>
              </a:srgbClr>
            </a:outerShdw>
          </a:effectLst>
        </p:spPr>
      </p:pic>
      <p:sp>
        <p:nvSpPr>
          <p:cNvPr id="128" name="Google Shape;128;p10"/>
          <p:cNvSpPr txBox="1"/>
          <p:nvPr/>
        </p:nvSpPr>
        <p:spPr>
          <a:xfrm>
            <a:off x="8338280" y="2624313"/>
            <a:ext cx="3598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Medical Academies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Teaching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Irish-Language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635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Centres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98405" y="381158"/>
            <a:ext cx="3939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NUI 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63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IE" sz="5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Campuses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4839292" y="4732515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Limerick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4692197" y="500767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6801846" y="3688213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Dublin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524449" y="3737032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7202902" y="1137911"/>
            <a:ext cx="1545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Belfast</a:t>
            </a:r>
            <a:endParaRPr b="1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7887594" y="1161947"/>
            <a:ext cx="185100" cy="185100"/>
          </a:xfrm>
          <a:prstGeom prst="ellipse">
            <a:avLst/>
          </a:prstGeom>
          <a:solidFill>
            <a:srgbClr val="284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4542221" y="3893712"/>
            <a:ext cx="190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E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69543" t="0"/>
          <a:stretch/>
        </p:blipFill>
        <p:spPr>
          <a:xfrm>
            <a:off x="4219636" y="3671015"/>
            <a:ext cx="314705" cy="319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0"/>
          <p:cNvGrpSpPr/>
          <p:nvPr/>
        </p:nvGrpSpPr>
        <p:grpSpPr>
          <a:xfrm>
            <a:off x="4114027" y="4135044"/>
            <a:ext cx="275572" cy="275572"/>
            <a:chOff x="4335701" y="3850853"/>
            <a:chExt cx="319800" cy="319800"/>
          </a:xfrm>
        </p:grpSpPr>
        <p:sp>
          <p:nvSpPr>
            <p:cNvPr id="139" name="Google Shape;139;p10"/>
            <p:cNvSpPr/>
            <p:nvPr/>
          </p:nvSpPr>
          <p:spPr>
            <a:xfrm>
              <a:off x="4335701" y="3850853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4384776" y="3881320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0"/>
          <p:cNvGrpSpPr/>
          <p:nvPr/>
        </p:nvGrpSpPr>
        <p:grpSpPr>
          <a:xfrm>
            <a:off x="4570240" y="3711806"/>
            <a:ext cx="249202" cy="249462"/>
            <a:chOff x="5235088" y="3530081"/>
            <a:chExt cx="289198" cy="289500"/>
          </a:xfrm>
        </p:grpSpPr>
        <p:sp>
          <p:nvSpPr>
            <p:cNvPr id="142" name="Google Shape;142;p10"/>
            <p:cNvSpPr/>
            <p:nvPr/>
          </p:nvSpPr>
          <p:spPr>
            <a:xfrm>
              <a:off x="5235986" y="3530081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235088" y="3544831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0"/>
          <p:cNvGrpSpPr/>
          <p:nvPr/>
        </p:nvGrpSpPr>
        <p:grpSpPr>
          <a:xfrm>
            <a:off x="4416552" y="4854384"/>
            <a:ext cx="275730" cy="275730"/>
            <a:chOff x="5527990" y="3750678"/>
            <a:chExt cx="393900" cy="393900"/>
          </a:xfrm>
        </p:grpSpPr>
        <p:sp>
          <p:nvSpPr>
            <p:cNvPr id="145" name="Google Shape;145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0"/>
          <p:cNvGrpSpPr/>
          <p:nvPr/>
        </p:nvGrpSpPr>
        <p:grpSpPr>
          <a:xfrm>
            <a:off x="5131479" y="3692611"/>
            <a:ext cx="275572" cy="275572"/>
            <a:chOff x="5777361" y="3530081"/>
            <a:chExt cx="319800" cy="319800"/>
          </a:xfrm>
        </p:grpSpPr>
        <p:sp>
          <p:nvSpPr>
            <p:cNvPr id="148" name="Google Shape;148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0"/>
          <p:cNvGrpSpPr/>
          <p:nvPr/>
        </p:nvGrpSpPr>
        <p:grpSpPr>
          <a:xfrm>
            <a:off x="3331182" y="3554961"/>
            <a:ext cx="275572" cy="275572"/>
            <a:chOff x="3845349" y="3308812"/>
            <a:chExt cx="319800" cy="319800"/>
          </a:xfrm>
        </p:grpSpPr>
        <p:sp>
          <p:nvSpPr>
            <p:cNvPr id="151" name="Google Shape;151;p10"/>
            <p:cNvSpPr/>
            <p:nvPr/>
          </p:nvSpPr>
          <p:spPr>
            <a:xfrm>
              <a:off x="3845349" y="3308812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10"/>
            <p:cNvPicPr preferRelativeResize="0"/>
            <p:nvPr/>
          </p:nvPicPr>
          <p:blipFill rotWithShape="1">
            <a:blip r:embed="rId4">
              <a:alphaModFix/>
            </a:blip>
            <a:srcRect b="0" l="0" r="76243" t="0"/>
            <a:stretch/>
          </p:blipFill>
          <p:spPr>
            <a:xfrm flipH="1" rot="10800000">
              <a:off x="3885150" y="3339279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0"/>
          <p:cNvGrpSpPr/>
          <p:nvPr/>
        </p:nvGrpSpPr>
        <p:grpSpPr>
          <a:xfrm>
            <a:off x="4819465" y="3114232"/>
            <a:ext cx="249202" cy="249462"/>
            <a:chOff x="5173661" y="3130180"/>
            <a:chExt cx="289198" cy="289500"/>
          </a:xfrm>
        </p:grpSpPr>
        <p:sp>
          <p:nvSpPr>
            <p:cNvPr id="154" name="Google Shape;154;p10"/>
            <p:cNvSpPr/>
            <p:nvPr/>
          </p:nvSpPr>
          <p:spPr>
            <a:xfrm>
              <a:off x="5174559" y="313018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73661" y="314493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10"/>
          <p:cNvGrpSpPr/>
          <p:nvPr/>
        </p:nvGrpSpPr>
        <p:grpSpPr>
          <a:xfrm>
            <a:off x="3955803" y="2638860"/>
            <a:ext cx="249202" cy="249462"/>
            <a:chOff x="4400356" y="3054140"/>
            <a:chExt cx="289198" cy="289500"/>
          </a:xfrm>
        </p:grpSpPr>
        <p:sp>
          <p:nvSpPr>
            <p:cNvPr id="157" name="Google Shape;157;p10"/>
            <p:cNvSpPr/>
            <p:nvPr/>
          </p:nvSpPr>
          <p:spPr>
            <a:xfrm>
              <a:off x="4401254" y="3054140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4400356" y="3068890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0"/>
          <p:cNvGrpSpPr/>
          <p:nvPr/>
        </p:nvGrpSpPr>
        <p:grpSpPr>
          <a:xfrm>
            <a:off x="4870202" y="1803558"/>
            <a:ext cx="249202" cy="249462"/>
            <a:chOff x="5135034" y="1860358"/>
            <a:chExt cx="289198" cy="289500"/>
          </a:xfrm>
        </p:grpSpPr>
        <p:sp>
          <p:nvSpPr>
            <p:cNvPr id="160" name="Google Shape;16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0"/>
          <p:cNvGrpSpPr/>
          <p:nvPr/>
        </p:nvGrpSpPr>
        <p:grpSpPr>
          <a:xfrm>
            <a:off x="5154474" y="1879732"/>
            <a:ext cx="275572" cy="275572"/>
            <a:chOff x="5445656" y="1844640"/>
            <a:chExt cx="319800" cy="319800"/>
          </a:xfrm>
        </p:grpSpPr>
        <p:sp>
          <p:nvSpPr>
            <p:cNvPr id="163" name="Google Shape;163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0"/>
          <p:cNvGrpSpPr/>
          <p:nvPr/>
        </p:nvGrpSpPr>
        <p:grpSpPr>
          <a:xfrm>
            <a:off x="5642131" y="452941"/>
            <a:ext cx="249202" cy="249462"/>
            <a:chOff x="5938417" y="909357"/>
            <a:chExt cx="289198" cy="289500"/>
          </a:xfrm>
        </p:grpSpPr>
        <p:sp>
          <p:nvSpPr>
            <p:cNvPr id="166" name="Google Shape;166;p10"/>
            <p:cNvSpPr/>
            <p:nvPr/>
          </p:nvSpPr>
          <p:spPr>
            <a:xfrm>
              <a:off x="5939315" y="909357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10"/>
            <p:cNvPicPr preferRelativeResize="0"/>
            <p:nvPr/>
          </p:nvPicPr>
          <p:blipFill rotWithShape="1">
            <a:blip r:embed="rId5">
              <a:alphaModFix/>
            </a:blip>
            <a:srcRect b="2790" l="54698" r="20795" t="-3348"/>
            <a:stretch/>
          </p:blipFill>
          <p:spPr>
            <a:xfrm flipH="1">
              <a:off x="5938417" y="924107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0"/>
          <p:cNvGrpSpPr/>
          <p:nvPr/>
        </p:nvGrpSpPr>
        <p:grpSpPr>
          <a:xfrm>
            <a:off x="3646853" y="3622031"/>
            <a:ext cx="225802" cy="345250"/>
            <a:chOff x="4824527" y="2832223"/>
            <a:chExt cx="262042" cy="400662"/>
          </a:xfrm>
        </p:grpSpPr>
        <p:sp>
          <p:nvSpPr>
            <p:cNvPr id="169" name="Google Shape;169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1" name="Google Shape;171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4" name="Google Shape;174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5" name="Google Shape;175;p10"/>
          <p:cNvGrpSpPr/>
          <p:nvPr/>
        </p:nvGrpSpPr>
        <p:grpSpPr>
          <a:xfrm>
            <a:off x="3888220" y="3663577"/>
            <a:ext cx="225802" cy="345250"/>
            <a:chOff x="4824527" y="2832223"/>
            <a:chExt cx="262042" cy="400662"/>
          </a:xfrm>
        </p:grpSpPr>
        <p:sp>
          <p:nvSpPr>
            <p:cNvPr id="176" name="Google Shape;176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78" name="Google Shape;178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79" name="Google Shape;179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1" name="Google Shape;181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2" name="Google Shape;182;p10"/>
          <p:cNvGrpSpPr/>
          <p:nvPr/>
        </p:nvGrpSpPr>
        <p:grpSpPr>
          <a:xfrm>
            <a:off x="5424410" y="168989"/>
            <a:ext cx="225802" cy="345250"/>
            <a:chOff x="4824527" y="2832223"/>
            <a:chExt cx="262042" cy="400662"/>
          </a:xfrm>
        </p:grpSpPr>
        <p:sp>
          <p:nvSpPr>
            <p:cNvPr id="183" name="Google Shape;18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85" name="Google Shape;18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88" name="Google Shape;188;p10"/>
              <p:cNvPicPr preferRelativeResize="0"/>
              <p:nvPr/>
            </p:nvPicPr>
            <p:blipFill rotWithShape="1">
              <a:blip r:embed="rId6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0"/>
          <p:cNvGrpSpPr/>
          <p:nvPr/>
        </p:nvGrpSpPr>
        <p:grpSpPr>
          <a:xfrm>
            <a:off x="8617572" y="2873457"/>
            <a:ext cx="289198" cy="289500"/>
            <a:chOff x="5135034" y="1860358"/>
            <a:chExt cx="289198" cy="289500"/>
          </a:xfrm>
        </p:grpSpPr>
        <p:sp>
          <p:nvSpPr>
            <p:cNvPr id="190" name="Google Shape;190;p10"/>
            <p:cNvSpPr/>
            <p:nvPr/>
          </p:nvSpPr>
          <p:spPr>
            <a:xfrm>
              <a:off x="5135932" y="1860358"/>
              <a:ext cx="288300" cy="289500"/>
            </a:xfrm>
            <a:prstGeom prst="roundRect">
              <a:avLst>
                <a:gd fmla="val 16667" name="adj"/>
              </a:avLst>
            </a:prstGeom>
            <a:solidFill>
              <a:srgbClr val="1491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1" name="Google Shape;191;p10"/>
            <p:cNvPicPr preferRelativeResize="0"/>
            <p:nvPr/>
          </p:nvPicPr>
          <p:blipFill rotWithShape="1">
            <a:blip r:embed="rId7">
              <a:alphaModFix/>
            </a:blip>
            <a:srcRect b="2790" l="54698" r="20795" t="-3348"/>
            <a:stretch/>
          </p:blipFill>
          <p:spPr>
            <a:xfrm flipH="1">
              <a:off x="5135034" y="1875108"/>
              <a:ext cx="262042" cy="260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0"/>
          <p:cNvGrpSpPr/>
          <p:nvPr/>
        </p:nvGrpSpPr>
        <p:grpSpPr>
          <a:xfrm>
            <a:off x="8636905" y="3872032"/>
            <a:ext cx="262042" cy="400662"/>
            <a:chOff x="4824527" y="2832223"/>
            <a:chExt cx="262042" cy="400662"/>
          </a:xfrm>
        </p:grpSpPr>
        <p:sp>
          <p:nvSpPr>
            <p:cNvPr id="193" name="Google Shape;193;p10"/>
            <p:cNvSpPr/>
            <p:nvPr/>
          </p:nvSpPr>
          <p:spPr>
            <a:xfrm>
              <a:off x="4835134" y="2954303"/>
              <a:ext cx="234000" cy="165000"/>
            </a:xfrm>
            <a:prstGeom prst="rect">
              <a:avLst/>
            </a:prstGeom>
            <a:solidFill>
              <a:srgbClr val="518E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10"/>
            <p:cNvGrpSpPr/>
            <p:nvPr/>
          </p:nvGrpSpPr>
          <p:grpSpPr>
            <a:xfrm>
              <a:off x="4824527" y="2832223"/>
              <a:ext cx="262042" cy="400662"/>
              <a:chOff x="4824527" y="2832223"/>
              <a:chExt cx="262042" cy="400662"/>
            </a:xfrm>
          </p:grpSpPr>
          <p:grpSp>
            <p:nvGrpSpPr>
              <p:cNvPr id="195" name="Google Shape;195;p10"/>
              <p:cNvGrpSpPr/>
              <p:nvPr/>
            </p:nvGrpSpPr>
            <p:grpSpPr>
              <a:xfrm>
                <a:off x="4832696" y="2832223"/>
                <a:ext cx="236400" cy="400662"/>
                <a:chOff x="4832696" y="2832223"/>
                <a:chExt cx="236400" cy="400662"/>
              </a:xfrm>
            </p:grpSpPr>
            <p:sp>
              <p:nvSpPr>
                <p:cNvPr id="196" name="Google Shape;196;p10"/>
                <p:cNvSpPr/>
                <p:nvPr/>
              </p:nvSpPr>
              <p:spPr>
                <a:xfrm>
                  <a:off x="4834464" y="2832223"/>
                  <a:ext cx="234600" cy="238200"/>
                </a:xfrm>
                <a:prstGeom prst="ellips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rot="-2665276">
                  <a:off x="4866888" y="3031782"/>
                  <a:ext cx="168017" cy="166106"/>
                </a:xfrm>
                <a:prstGeom prst="rtTriangle">
                  <a:avLst/>
                </a:prstGeom>
                <a:solidFill>
                  <a:srgbClr val="518E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98" name="Google Shape;198;p10"/>
              <p:cNvPicPr preferRelativeResize="0"/>
              <p:nvPr/>
            </p:nvPicPr>
            <p:blipFill rotWithShape="1">
              <a:blip r:embed="rId8">
                <a:alphaModFix/>
              </a:blip>
              <a:srcRect b="6252" l="80868" r="-5283" t="-6434"/>
              <a:stretch/>
            </p:blipFill>
            <p:spPr>
              <a:xfrm>
                <a:off x="4824527" y="2851191"/>
                <a:ext cx="262042" cy="260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9" name="Google Shape;199;p10"/>
          <p:cNvGrpSpPr/>
          <p:nvPr/>
        </p:nvGrpSpPr>
        <p:grpSpPr>
          <a:xfrm>
            <a:off x="8591759" y="3351127"/>
            <a:ext cx="319800" cy="319800"/>
            <a:chOff x="5445656" y="1844640"/>
            <a:chExt cx="319800" cy="319800"/>
          </a:xfrm>
        </p:grpSpPr>
        <p:sp>
          <p:nvSpPr>
            <p:cNvPr id="200" name="Google Shape;200;p10"/>
            <p:cNvSpPr/>
            <p:nvPr/>
          </p:nvSpPr>
          <p:spPr>
            <a:xfrm>
              <a:off x="5445656" y="1844640"/>
              <a:ext cx="319800" cy="3198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3127" l="27239" r="49004" t="-3686"/>
            <a:stretch/>
          </p:blipFill>
          <p:spPr>
            <a:xfrm flipH="1">
              <a:off x="5470281" y="1875107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0"/>
          <p:cNvGrpSpPr/>
          <p:nvPr/>
        </p:nvGrpSpPr>
        <p:grpSpPr>
          <a:xfrm>
            <a:off x="8617572" y="4414352"/>
            <a:ext cx="319800" cy="319800"/>
            <a:chOff x="5777361" y="3530081"/>
            <a:chExt cx="319800" cy="319800"/>
          </a:xfrm>
        </p:grpSpPr>
        <p:sp>
          <p:nvSpPr>
            <p:cNvPr id="203" name="Google Shape;203;p10"/>
            <p:cNvSpPr/>
            <p:nvPr/>
          </p:nvSpPr>
          <p:spPr>
            <a:xfrm>
              <a:off x="5777361" y="3530081"/>
              <a:ext cx="319800" cy="31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10"/>
            <p:cNvPicPr preferRelativeResize="0"/>
            <p:nvPr/>
          </p:nvPicPr>
          <p:blipFill rotWithShape="1">
            <a:blip r:embed="rId9">
              <a:alphaModFix/>
            </a:blip>
            <a:srcRect b="0" l="0" r="76243" t="0"/>
            <a:stretch/>
          </p:blipFill>
          <p:spPr>
            <a:xfrm flipH="1" rot="10800000">
              <a:off x="5817162" y="3560548"/>
              <a:ext cx="252280" cy="25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10"/>
          <p:cNvGrpSpPr/>
          <p:nvPr/>
        </p:nvGrpSpPr>
        <p:grpSpPr>
          <a:xfrm>
            <a:off x="4839093" y="3675498"/>
            <a:ext cx="275730" cy="275730"/>
            <a:chOff x="5527990" y="3750678"/>
            <a:chExt cx="393900" cy="393900"/>
          </a:xfrm>
        </p:grpSpPr>
        <p:sp>
          <p:nvSpPr>
            <p:cNvPr id="206" name="Google Shape;206;p10"/>
            <p:cNvSpPr/>
            <p:nvPr/>
          </p:nvSpPr>
          <p:spPr>
            <a:xfrm>
              <a:off x="5527990" y="3750678"/>
              <a:ext cx="393900" cy="393900"/>
            </a:xfrm>
            <a:prstGeom prst="ellipse">
              <a:avLst/>
            </a:prstGeom>
            <a:solidFill>
              <a:srgbClr val="FF8B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0"/>
            <p:cNvPicPr preferRelativeResize="0"/>
            <p:nvPr/>
          </p:nvPicPr>
          <p:blipFill rotWithShape="1">
            <a:blip r:embed="rId4">
              <a:alphaModFix/>
            </a:blip>
            <a:srcRect b="3127" l="27239" r="49004" t="-3686"/>
            <a:stretch/>
          </p:blipFill>
          <p:spPr>
            <a:xfrm flipH="1">
              <a:off x="5560423" y="3788182"/>
              <a:ext cx="310550" cy="318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mmll.cam.ac.uk/nhc3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john.mccr.ae" TargetMode="External"/><Relationship Id="rId4" Type="http://schemas.openxmlformats.org/officeDocument/2006/relationships/hyperlink" Target="http://john.mccr.ae" TargetMode="External"/><Relationship Id="rId9" Type="http://schemas.openxmlformats.org/officeDocument/2006/relationships/hyperlink" Target="http://paulbuitelaar.net/" TargetMode="External"/><Relationship Id="rId5" Type="http://schemas.openxmlformats.org/officeDocument/2006/relationships/hyperlink" Target="http://paulbuitelaar.net/" TargetMode="External"/><Relationship Id="rId6" Type="http://schemas.openxmlformats.org/officeDocument/2006/relationships/hyperlink" Target="http://john.mccr.ae" TargetMode="External"/><Relationship Id="rId7" Type="http://schemas.openxmlformats.org/officeDocument/2006/relationships/hyperlink" Target="https://www.mmll.cam.ac.uk/nhc30" TargetMode="External"/><Relationship Id="rId8" Type="http://schemas.openxmlformats.org/officeDocument/2006/relationships/hyperlink" Target="http://john.mccr.a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w3.org/1999/02/22-rdf-syntax-ns#typ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example.com/" TargetMode="External"/><Relationship Id="rId4" Type="http://schemas.openxmlformats.org/officeDocument/2006/relationships/hyperlink" Target="http://www.w3.org/2000/01/rdf-schema#" TargetMode="External"/><Relationship Id="rId5" Type="http://schemas.openxmlformats.org/officeDocument/2006/relationships/hyperlink" Target="http://www.w3.org/1999/02/22-rdf-syntax-ns#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w3.org/1999/02/22-rdf-syntax-ns#" TargetMode="External"/><Relationship Id="rId4" Type="http://schemas.openxmlformats.org/officeDocument/2006/relationships/hyperlink" Target="http://john.mccr.a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alice@example.com" TargetMode="External"/><Relationship Id="rId4" Type="http://schemas.openxmlformats.org/officeDocument/2006/relationships/hyperlink" Target="http://xmlns.com/foaf/0.1/" TargetMode="External"/><Relationship Id="rId5" Type="http://schemas.openxmlformats.org/officeDocument/2006/relationships/hyperlink" Target="mailto:alice@examp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json-ld.org/playground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ex.org/voc#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hyperlink" Target="http://ex.org/voc#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hyperlink" Target="http://ex.org/voc#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hyperlink" Target="http://ex.org/voc#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hyperlink" Target="http://ex.org/voc#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hyperlink" Target="http://ex.org/voc#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john.mccr.ae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hyperlink" Target="http://ex.org/voc#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ex.org/voc#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hyperlink" Target="http://ex.org/voc#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w3.org/2001/XMLSchema#int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ex.org/voc#" TargetMode="External"/><Relationship Id="rId4" Type="http://schemas.openxmlformats.org/officeDocument/2006/relationships/hyperlink" Target="http://ex.org/voc#" TargetMode="External"/><Relationship Id="rId5" Type="http://schemas.openxmlformats.org/officeDocument/2006/relationships/hyperlink" Target="http://www.example.com/sharknado" TargetMode="External"/><Relationship Id="rId6" Type="http://schemas.openxmlformats.org/officeDocument/2006/relationships/hyperlink" Target="http://ex.org/voc#" TargetMode="External"/><Relationship Id="rId7" Type="http://schemas.openxmlformats.org/officeDocument/2006/relationships/hyperlink" Target="http://www.example.com/sharknado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ex.org/voc#" TargetMode="External"/><Relationship Id="rId4" Type="http://schemas.openxmlformats.org/officeDocument/2006/relationships/hyperlink" Target="http://ex.org/voc#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john.mccr.ae" TargetMode="External"/><Relationship Id="rId4" Type="http://schemas.openxmlformats.org/officeDocument/2006/relationships/hyperlink" Target="http://xmlns.com/foaf/0.1/name" TargetMode="External"/><Relationship Id="rId5" Type="http://schemas.openxmlformats.org/officeDocument/2006/relationships/hyperlink" Target="http://john.mccr.ae" TargetMode="External"/><Relationship Id="rId6" Type="http://schemas.openxmlformats.org/officeDocument/2006/relationships/hyperlink" Target="http://xmlns.com/foaf/0.1/" TargetMode="External"/><Relationship Id="rId7" Type="http://schemas.openxmlformats.org/officeDocument/2006/relationships/hyperlink" Target="http://john.mccr.ae/me.jpg" TargetMode="Externa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://www.wikidata.org/entity/Q486972" TargetMode="External"/><Relationship Id="rId10" Type="http://schemas.openxmlformats.org/officeDocument/2006/relationships/hyperlink" Target="http://www.w3.org/1999/02/22-rdf-syntax-ns#type" TargetMode="External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bpedia.org/resource/Paris" TargetMode="External"/><Relationship Id="rId4" Type="http://schemas.openxmlformats.org/officeDocument/2006/relationships/hyperlink" Target="http://dbpedia.org/ontology/populationTotal" TargetMode="External"/><Relationship Id="rId9" Type="http://schemas.openxmlformats.org/officeDocument/2006/relationships/hyperlink" Target="http://dbpedia.org/resource/Paris" TargetMode="External"/><Relationship Id="rId5" Type="http://schemas.openxmlformats.org/officeDocument/2006/relationships/hyperlink" Target="http://www.w3.org/2001/XMLSchema#nonNegativeInteger" TargetMode="External"/><Relationship Id="rId6" Type="http://schemas.openxmlformats.org/officeDocument/2006/relationships/hyperlink" Target="http://dbpedia.org/resource/Paris" TargetMode="External"/><Relationship Id="rId7" Type="http://schemas.openxmlformats.org/officeDocument/2006/relationships/hyperlink" Target="http://www.w3.org/1999/02/22-rdf-syntax-ns#type" TargetMode="External"/><Relationship Id="rId8" Type="http://schemas.openxmlformats.org/officeDocument/2006/relationships/hyperlink" Target="http://dbpedia.org/ontology/Locati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example.com/" TargetMode="External"/><Relationship Id="rId4" Type="http://schemas.openxmlformats.org/officeDocument/2006/relationships/hyperlink" Target="http://www.example.com/foobar" TargetMode="Externa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://dbpedia.org/resource/Paris" TargetMode="External"/><Relationship Id="rId10" Type="http://schemas.openxmlformats.org/officeDocument/2006/relationships/hyperlink" Target="http://www.w3.org/2001/XMLSchema#nonNegativeInteger" TargetMode="External"/><Relationship Id="rId13" Type="http://schemas.openxmlformats.org/officeDocument/2006/relationships/hyperlink" Target="http://dbpedia.org/ontology/Location" TargetMode="External"/><Relationship Id="rId12" Type="http://schemas.openxmlformats.org/officeDocument/2006/relationships/hyperlink" Target="http://www.w3.org/1999/02/22-rdf-syntax-ns#typ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bpedia.org/ontology/" TargetMode="External"/><Relationship Id="rId4" Type="http://schemas.openxmlformats.org/officeDocument/2006/relationships/hyperlink" Target="http://dbpedia.org/resource/" TargetMode="External"/><Relationship Id="rId9" Type="http://schemas.openxmlformats.org/officeDocument/2006/relationships/hyperlink" Target="http://dbpedia.org/ontology/populationTotal" TargetMode="External"/><Relationship Id="rId15" Type="http://schemas.openxmlformats.org/officeDocument/2006/relationships/hyperlink" Target="http://www.w3.org/1999/02/22-rdf-syntax-ns#type" TargetMode="External"/><Relationship Id="rId14" Type="http://schemas.openxmlformats.org/officeDocument/2006/relationships/hyperlink" Target="http://dbpedia.org/resource/Paris" TargetMode="External"/><Relationship Id="rId16" Type="http://schemas.openxmlformats.org/officeDocument/2006/relationships/hyperlink" Target="http://www.wikidata.org/entity/Q486972" TargetMode="External"/><Relationship Id="rId5" Type="http://schemas.openxmlformats.org/officeDocument/2006/relationships/hyperlink" Target="http://www.w3.org/1999/02/22-rdf-syntax-ns#" TargetMode="External"/><Relationship Id="rId6" Type="http://schemas.openxmlformats.org/officeDocument/2006/relationships/hyperlink" Target="http://www.w3.org/2001/XMLSchema#" TargetMode="External"/><Relationship Id="rId7" Type="http://schemas.openxmlformats.org/officeDocument/2006/relationships/hyperlink" Target="http://www.wikidata.org/entity/Q486972" TargetMode="External"/><Relationship Id="rId8" Type="http://schemas.openxmlformats.org/officeDocument/2006/relationships/hyperlink" Target="http://dbpedia.org/resource/Par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ctrTitle"/>
          </p:nvPr>
        </p:nvSpPr>
        <p:spPr>
          <a:xfrm>
            <a:off x="618900" y="2690400"/>
            <a:ext cx="54771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C49F"/>
              </a:buClr>
              <a:buSzPts val="7000"/>
              <a:buFont typeface="Garamond"/>
              <a:buNone/>
            </a:pP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-IE" sz="3600">
                <a:latin typeface="Calibri"/>
                <a:ea typeface="Calibri"/>
                <a:cs typeface="Calibri"/>
                <a:sym typeface="Calibri"/>
              </a:rPr>
              <a:t> Querying and Serialization</a:t>
            </a:r>
            <a:endParaRPr i="0" sz="3600" u="none" cap="none" strike="noStrike">
              <a:solidFill>
                <a:srgbClr val="D9C4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7760250" y="4025050"/>
            <a:ext cx="43758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John P. McCrae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CT5166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Continuations</a:t>
            </a:r>
            <a:endParaRPr/>
          </a:p>
        </p:txBody>
      </p:sp>
      <p:sp>
        <p:nvSpPr>
          <p:cNvPr id="306" name="Google Shape;306;p2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Many triples may have the same subject or a property may have many values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/>
              <a:t>We replace the period with a semicolon to</a:t>
            </a:r>
            <a:r>
              <a:rPr lang="en-IE" sz="2600"/>
              <a:t> repeat the subject and with a comma to repeat subject and property</a:t>
            </a:r>
            <a:endParaRPr sz="2600"/>
          </a:p>
        </p:txBody>
      </p:sp>
      <p:sp>
        <p:nvSpPr>
          <p:cNvPr id="307" name="Google Shape;307;p23"/>
          <p:cNvSpPr txBox="1"/>
          <p:nvPr/>
        </p:nvSpPr>
        <p:spPr>
          <a:xfrm>
            <a:off x="1006600" y="2935100"/>
            <a:ext cx="108372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9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http://john.mccr.ae</a:t>
            </a: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&gt; foaf:name "John P. McCrae"@en .</a:t>
            </a:r>
            <a:endParaRPr sz="1900">
              <a:solidFill>
                <a:srgbClr val="3F3F3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9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http://john.mccr.ae</a:t>
            </a: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&gt; foaf:knows &lt;</a:t>
            </a:r>
            <a:r>
              <a:rPr lang="en-IE" sz="19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http://paulbuitelaar.net/</a:t>
            </a: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900">
              <a:solidFill>
                <a:srgbClr val="3F3F3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9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http://john.mccr.ae</a:t>
            </a: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&gt; foaf:knows &lt;</a:t>
            </a:r>
            <a:r>
              <a:rPr lang="en-IE" sz="19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https://www.mmll.cam.ac.uk/nhc30</a:t>
            </a: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1006600" y="2935100"/>
            <a:ext cx="108372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9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8"/>
              </a:rPr>
              <a:t>http://john.mccr.ae</a:t>
            </a: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&gt; foaf:name "John P. McCrae"@en ;</a:t>
            </a:r>
            <a:endParaRPr sz="1900">
              <a:solidFill>
                <a:srgbClr val="3F3F3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foaf:knows &lt;</a:t>
            </a:r>
            <a:r>
              <a:rPr lang="en-IE" sz="19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9"/>
              </a:rPr>
              <a:t>http://paulbuitelaar.net/</a:t>
            </a: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&gt; ,</a:t>
            </a:r>
            <a:endParaRPr sz="1900">
              <a:solidFill>
                <a:srgbClr val="3F3F3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&lt;</a:t>
            </a:r>
            <a:r>
              <a:rPr lang="en-IE" sz="19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0"/>
              </a:rPr>
              <a:t>https://www.mmll.cam.ac.uk/nhc30</a:t>
            </a:r>
            <a:r>
              <a:rPr lang="en-IE" sz="19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Blank Nodes</a:t>
            </a:r>
            <a:endParaRPr/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Turtle introduces square brackets for blank nodes: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ex:foobar ex:prop _:b1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_:b1 ex:prop2 "foobar"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Becomes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ex:foobar ex:prop 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 ex:prop2 "foobar" ]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List Syntax</a:t>
            </a:r>
            <a:endParaRPr/>
          </a:p>
        </p:txBody>
      </p:sp>
      <p:sp>
        <p:nvSpPr>
          <p:cNvPr id="322" name="Google Shape;322;p25"/>
          <p:cNvSpPr txBox="1"/>
          <p:nvPr>
            <p:ph idx="1" type="body"/>
          </p:nvPr>
        </p:nvSpPr>
        <p:spPr>
          <a:xfrm>
            <a:off x="838200" y="1690825"/>
            <a:ext cx="10515600" cy="3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RDF Lists can be compactly represented with round brackets ( 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ex:foobar ex:prop ( ex:elem1 ex:elem2 )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Replaces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ex:foobar ex:prop [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rdf:first ex:elem1 ;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rdf:rest [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  rdf:first ex:elem2 ;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  rdf:rest rdf:nil ] ]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Type</a:t>
            </a:r>
            <a:endParaRPr/>
          </a:p>
        </p:txBody>
      </p:sp>
      <p:sp>
        <p:nvSpPr>
          <p:cNvPr id="329" name="Google Shape;329;p2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Also introduces a useful abbreviation 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-IE"/>
              <a:t> for </a:t>
            </a:r>
            <a:r>
              <a:rPr lang="en-IE" sz="25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25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http://www.w3.org/1999/02/22-rdf-syntax-ns#type</a:t>
            </a:r>
            <a:r>
              <a:rPr lang="en-IE" sz="25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-IE"/>
              <a:t> 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 example: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dbpedia:Paris a dbo:Location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336" name="Google Shape;336;p27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Translate Turtle into N-Triples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343" name="Google Shape;343;p28"/>
          <p:cNvSpPr txBox="1"/>
          <p:nvPr>
            <p:ph idx="1" type="body"/>
          </p:nvPr>
        </p:nvSpPr>
        <p:spPr>
          <a:xfrm>
            <a:off x="677325" y="1552225"/>
            <a:ext cx="108561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@prefix ex: &lt;</a:t>
            </a:r>
            <a:r>
              <a:rPr lang="en-IE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http://www.example.com/</a:t>
            </a: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@prefix rdfs: &lt;</a:t>
            </a:r>
            <a:r>
              <a:rPr lang="en-IE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http://www.w3.org/2000/01/rdf-schema#</a:t>
            </a: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@prefix rdf: &lt;</a:t>
            </a:r>
            <a:r>
              <a:rPr lang="en-IE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http://www.w3.org/1999/02/22-rdf-syntax-ns#</a:t>
            </a: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ex:foobar a ex:Example ;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  rdfs:label “foo bar”@en ;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  ex:domain ex:example , ex:testing ;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300">
                <a:latin typeface="Roboto Mono"/>
                <a:ea typeface="Roboto Mono"/>
                <a:cs typeface="Roboto Mono"/>
                <a:sym typeface="Roboto Mono"/>
              </a:rPr>
              <a:t>  ex:elements ( ex:ex1 ex:ex2 ) .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700"/>
              <a:t>Other</a:t>
            </a:r>
            <a:r>
              <a:rPr lang="en-IE" sz="5700"/>
              <a:t> serializations</a:t>
            </a:r>
            <a:endParaRPr sz="5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RDF/XML</a:t>
            </a:r>
            <a:endParaRPr/>
          </a:p>
        </p:txBody>
      </p:sp>
      <p:sp>
        <p:nvSpPr>
          <p:cNvPr id="356" name="Google Shape;356;p30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The first (and canonical) model for representing RDF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But… it ain’t pretty!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&lt;rdf:RDF xmlns:rdf="</a:t>
            </a: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http://www.w3.org/1999/02/22-rdf-syntax-ns#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       xmlns:foaf="http://xmlns.com/foaf/0.1/"&gt;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&lt;rdf:Description rdf:about="</a:t>
            </a: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http://john.mccr.ae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  &lt;foaf:name&gt;John P. McCrae&lt;/foaf:name&gt;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&lt;/rdf:Description&gt;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&lt;/rdf:RDF&gt;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RDFa</a:t>
            </a:r>
            <a:endParaRPr/>
          </a:p>
        </p:txBody>
      </p:sp>
      <p:sp>
        <p:nvSpPr>
          <p:cNvPr id="363" name="Google Shape;363;p3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Normal HTML Document with embedded: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700">
                <a:latin typeface="Roboto Mono"/>
                <a:ea typeface="Roboto Mono"/>
                <a:cs typeface="Roboto Mono"/>
                <a:sym typeface="Roboto Mono"/>
              </a:rPr>
              <a:t>&lt;div vocab="http://xmlns.com/foaf/0.1/" typeof="Person" resource="/alice"&gt;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latin typeface="Roboto Mono"/>
                <a:ea typeface="Roboto Mono"/>
                <a:cs typeface="Roboto Mono"/>
                <a:sym typeface="Roboto Mono"/>
              </a:rPr>
              <a:t>  &lt;p&gt;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latin typeface="Roboto Mono"/>
                <a:ea typeface="Roboto Mono"/>
                <a:cs typeface="Roboto Mono"/>
                <a:sym typeface="Roboto Mono"/>
              </a:rPr>
              <a:t>    &lt;span property="name"&gt;Alice Birpemswick&lt;/span&gt;,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700">
                <a:latin typeface="Roboto Mono"/>
                <a:ea typeface="Roboto Mono"/>
                <a:cs typeface="Roboto Mono"/>
                <a:sym typeface="Roboto Mono"/>
              </a:rPr>
              <a:t>    Email: &lt;a property="mbox" href="</a:t>
            </a:r>
            <a:r>
              <a:rPr lang="en-IE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mailto:alice@example.com</a:t>
            </a:r>
            <a:r>
              <a:rPr lang="en-IE" sz="1700"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700">
                <a:latin typeface="Roboto Mono"/>
                <a:ea typeface="Roboto Mono"/>
                <a:cs typeface="Roboto Mono"/>
                <a:sym typeface="Roboto Mono"/>
              </a:rPr>
              <a:t>       alice@example.com&lt;/a&gt;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700">
                <a:latin typeface="Roboto Mono"/>
                <a:ea typeface="Roboto Mono"/>
                <a:cs typeface="Roboto Mono"/>
                <a:sym typeface="Roboto Mono"/>
              </a:rPr>
              <a:t>  &lt;/p&gt;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700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/>
          <p:nvPr/>
        </p:nvSpPr>
        <p:spPr>
          <a:xfrm>
            <a:off x="3207925" y="505850"/>
            <a:ext cx="2220000" cy="8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Default prefix for all URLs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5" name="Google Shape;365;p31"/>
          <p:cNvCxnSpPr>
            <a:stCxn id="364" idx="2"/>
          </p:cNvCxnSpPr>
          <p:nvPr/>
        </p:nvCxnSpPr>
        <p:spPr>
          <a:xfrm>
            <a:off x="4317925" y="1399550"/>
            <a:ext cx="169500" cy="102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31"/>
          <p:cNvSpPr/>
          <p:nvPr/>
        </p:nvSpPr>
        <p:spPr>
          <a:xfrm>
            <a:off x="5843900" y="855800"/>
            <a:ext cx="2220000" cy="8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Special syntax for rdf:type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7" name="Google Shape;367;p31"/>
          <p:cNvCxnSpPr>
            <a:stCxn id="366" idx="2"/>
          </p:cNvCxnSpPr>
          <p:nvPr/>
        </p:nvCxnSpPr>
        <p:spPr>
          <a:xfrm>
            <a:off x="6953900" y="1749500"/>
            <a:ext cx="73500" cy="69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31"/>
          <p:cNvSpPr/>
          <p:nvPr/>
        </p:nvSpPr>
        <p:spPr>
          <a:xfrm>
            <a:off x="9063125" y="505850"/>
            <a:ext cx="2220000" cy="8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Subject URL (relative)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Google Shape;369;p31"/>
          <p:cNvCxnSpPr>
            <a:stCxn id="368" idx="2"/>
          </p:cNvCxnSpPr>
          <p:nvPr/>
        </p:nvCxnSpPr>
        <p:spPr>
          <a:xfrm flipH="1">
            <a:off x="9859025" y="1399550"/>
            <a:ext cx="314100" cy="107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31"/>
          <p:cNvSpPr/>
          <p:nvPr/>
        </p:nvSpPr>
        <p:spPr>
          <a:xfrm>
            <a:off x="8858025" y="4176625"/>
            <a:ext cx="2220000" cy="8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Object URL (instead of text content)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" name="Google Shape;371;p31"/>
          <p:cNvCxnSpPr>
            <a:stCxn id="370" idx="1"/>
          </p:cNvCxnSpPr>
          <p:nvPr/>
        </p:nvCxnSpPr>
        <p:spPr>
          <a:xfrm rot="10800000">
            <a:off x="7563525" y="3969775"/>
            <a:ext cx="1294500" cy="653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31"/>
          <p:cNvSpPr/>
          <p:nvPr/>
        </p:nvSpPr>
        <p:spPr>
          <a:xfrm>
            <a:off x="3302000" y="4967100"/>
            <a:ext cx="4637700" cy="15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@prefix : &lt;</a:t>
            </a:r>
            <a:r>
              <a:rPr lang="en-IE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http://xmlns.com/foaf/0.1/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&lt;/alice&gt; a :Person 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:name "Alice Birpemswick" 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:mbox &lt;</a:t>
            </a:r>
            <a:r>
              <a:rPr lang="en-IE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mailto:alice@example.com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JSON</a:t>
            </a:r>
            <a:endParaRPr/>
          </a:p>
        </p:txBody>
      </p:sp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JSON is a widely used format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Web (RESTful) services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Great support in many programming languages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Javascript...duh!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Object mapping libraries: Jackson (Java), Serde (Rust), JsonPickle (Python)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Databases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MongoDB, Elasticsearch, CouchDB etc...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Course structure</a:t>
            </a:r>
            <a:endParaRPr/>
          </a:p>
        </p:txBody>
      </p:sp>
      <p:graphicFrame>
        <p:nvGraphicFramePr>
          <p:cNvPr id="245" name="Google Shape;245;p15"/>
          <p:cNvGraphicFramePr/>
          <p:nvPr/>
        </p:nvGraphicFramePr>
        <p:xfrm>
          <a:off x="952500" y="204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{8ADD11D3-EF35-4CE1-B3EF-01A9966485B1}</a:tableStyleId>
              </a:tblPr>
              <a:tblGrid>
                <a:gridCol w="1100200"/>
                <a:gridCol w="4043300"/>
                <a:gridCol w="1146475"/>
                <a:gridCol w="399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9th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Introduction to Knowledge Graphs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21st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E">
                          <a:solidFill>
                            <a:schemeClr val="dk1"/>
                          </a:solidFill>
                        </a:rPr>
                        <a:t>Inductive reasoning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16th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E"/>
                        <a:t>Models for Knowledge Graphs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28th Oct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Creation (no lab on Monday)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23rd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Querying and Serialization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4th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KG Alignment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30th Sep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Schemas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11th Nov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Publishing and Linked Open Data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7th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Deductive reasoning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18th Nov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Linguistic Linked Open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14th Oct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E"/>
                        <a:t>No Lecture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25th Nov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/>
                        <a:t>Enterprise Knowledge Graphs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JSON-LD</a:t>
            </a:r>
            <a:endParaRPr/>
          </a:p>
        </p:txBody>
      </p:sp>
      <p:sp>
        <p:nvSpPr>
          <p:cNvPr id="386" name="Google Shape;386;p33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Not just a way to serialize RDF in JSON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Allows (nearly) any JSON document to be understood as RDF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"@context": "https://json-ld.org/contexts/person.jsonld",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"@id": "http://dbpedia.org/resource/John_Lennon",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"name": "John Lennon",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"born": "1940-10-09",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"spouse": "http://dbpedia.org/resource/Cynthia_Lennon"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/>
          <p:nvPr/>
        </p:nvSpPr>
        <p:spPr>
          <a:xfrm>
            <a:off x="8720675" y="1909700"/>
            <a:ext cx="3377100" cy="18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Context document describes conversion to RDF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IE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Link to external document OR JSON object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8788400" y="4715000"/>
            <a:ext cx="2445900" cy="127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Normal JSON document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33"/>
          <p:cNvCxnSpPr>
            <a:stCxn id="387" idx="1"/>
          </p:cNvCxnSpPr>
          <p:nvPr/>
        </p:nvCxnSpPr>
        <p:spPr>
          <a:xfrm flipH="1">
            <a:off x="7215575" y="2826950"/>
            <a:ext cx="1505100" cy="60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33"/>
          <p:cNvCxnSpPr>
            <a:stCxn id="388" idx="1"/>
          </p:cNvCxnSpPr>
          <p:nvPr/>
        </p:nvCxnSpPr>
        <p:spPr>
          <a:xfrm rot="10800000">
            <a:off x="7770500" y="5014250"/>
            <a:ext cx="1017900" cy="34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33"/>
          <p:cNvSpPr/>
          <p:nvPr/>
        </p:nvSpPr>
        <p:spPr>
          <a:xfrm>
            <a:off x="2549400" y="5719700"/>
            <a:ext cx="5211600" cy="81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https://json-ld.org/playground/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JSON-LD Context - Assigning URIs</a:t>
            </a:r>
            <a:endParaRPr/>
          </a:p>
        </p:txBody>
      </p:sp>
      <p:sp>
        <p:nvSpPr>
          <p:cNvPr id="398" name="Google Shape;398;p3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  "@context": {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    "name": "http://schema.org/name",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    "image": {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      "@id": "http://schema.org/image",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      "@type": "@id" }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  },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  "name": "John",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  "image": "http://john.mccr.ae/me.jpg"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9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7817575" y="1006600"/>
            <a:ext cx="3198600" cy="141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Indicates that name is short for this URI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p34"/>
          <p:cNvCxnSpPr>
            <a:stCxn id="399" idx="1"/>
          </p:cNvCxnSpPr>
          <p:nvPr/>
        </p:nvCxnSpPr>
        <p:spPr>
          <a:xfrm flipH="1">
            <a:off x="4858975" y="1712200"/>
            <a:ext cx="2958600" cy="111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4"/>
          <p:cNvCxnSpPr>
            <a:stCxn id="399" idx="1"/>
          </p:cNvCxnSpPr>
          <p:nvPr/>
        </p:nvCxnSpPr>
        <p:spPr>
          <a:xfrm flipH="1">
            <a:off x="5004775" y="1712200"/>
            <a:ext cx="2812800" cy="177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34"/>
          <p:cNvSpPr/>
          <p:nvPr/>
        </p:nvSpPr>
        <p:spPr>
          <a:xfrm>
            <a:off x="7603100" y="4969000"/>
            <a:ext cx="3198600" cy="141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>
                <a:latin typeface="Calibri"/>
                <a:ea typeface="Calibri"/>
                <a:cs typeface="Calibri"/>
                <a:sym typeface="Calibri"/>
              </a:rPr>
              <a:t>Interpret the values of this property as URI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3" name="Google Shape;403;p34"/>
          <p:cNvCxnSpPr>
            <a:stCxn id="402" idx="1"/>
          </p:cNvCxnSpPr>
          <p:nvPr/>
        </p:nvCxnSpPr>
        <p:spPr>
          <a:xfrm rot="10800000">
            <a:off x="4016900" y="4177000"/>
            <a:ext cx="3586200" cy="149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34"/>
          <p:cNvSpPr/>
          <p:nvPr/>
        </p:nvSpPr>
        <p:spPr>
          <a:xfrm>
            <a:off x="0" y="5870225"/>
            <a:ext cx="7572900" cy="95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_:b1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&lt;http://schema.org/image&gt; &lt;http://john.mccr.ae/me.jpg&gt; 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_:b1 &lt;http://schema.org/name&gt; "John" 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CSV on the Web</a:t>
            </a:r>
            <a:endParaRPr/>
          </a:p>
        </p:txBody>
      </p:sp>
      <p:sp>
        <p:nvSpPr>
          <p:cNvPr id="411" name="Google Shape;411;p35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Format for tabular data, built on top of JSON-LD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Allows for annotation of comma-separated values (CSV) data and easy mapping to RDF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Binary Formats</a:t>
            </a:r>
            <a:endParaRPr/>
          </a:p>
        </p:txBody>
      </p:sp>
      <p:sp>
        <p:nvSpPr>
          <p:cNvPr id="418" name="Google Shape;418;p36"/>
          <p:cNvSpPr txBox="1"/>
          <p:nvPr>
            <p:ph idx="1" type="body"/>
          </p:nvPr>
        </p:nvSpPr>
        <p:spPr>
          <a:xfrm>
            <a:off x="838200" y="1825625"/>
            <a:ext cx="49404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RDF serializations are still quite verbose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Why should I use RDF when CSV/JSON is more efficient?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How about an RDF format that is small and fast to use?</a:t>
            </a:r>
            <a:endParaRPr/>
          </a:p>
        </p:txBody>
      </p:sp>
      <p:pic>
        <p:nvPicPr>
          <p:cNvPr id="419" name="Google Shape;4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193625"/>
            <a:ext cx="6034700" cy="30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426" name="Google Shape;426;p37"/>
          <p:cNvSpPr txBox="1"/>
          <p:nvPr>
            <p:ph idx="1" type="subTitle"/>
          </p:nvPr>
        </p:nvSpPr>
        <p:spPr>
          <a:xfrm>
            <a:off x="6815550" y="1862675"/>
            <a:ext cx="5126100" cy="4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Write an RDF document and convert between </a:t>
            </a:r>
            <a:endParaRPr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IE"/>
              <a:t>Turtle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IE"/>
              <a:t>N-Triples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IE"/>
              <a:t>RDF/XML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IE"/>
              <a:t>JSON-LD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Bonus: Install rdf2hdt and convert to HDT</a:t>
            </a: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319850" y="4910675"/>
            <a:ext cx="6359400" cy="124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700">
                <a:latin typeface="Roboto Mono"/>
                <a:ea typeface="Roboto Mono"/>
                <a:cs typeface="Roboto Mono"/>
                <a:sym typeface="Roboto Mono"/>
              </a:rPr>
              <a:t>https://www.easyrdf.org/converter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SPARQL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Basics</a:t>
            </a:r>
            <a:endParaRPr/>
          </a:p>
        </p:txBody>
      </p:sp>
      <p:sp>
        <p:nvSpPr>
          <p:cNvPr id="434" name="Google Shape;434;p38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u="sng"/>
              <a:t>S</a:t>
            </a:r>
            <a:r>
              <a:rPr lang="en-IE"/>
              <a:t>PARQL </a:t>
            </a:r>
            <a:r>
              <a:rPr lang="en-IE" u="sng"/>
              <a:t>P</a:t>
            </a:r>
            <a:r>
              <a:rPr lang="en-IE"/>
              <a:t>rotocol </a:t>
            </a:r>
            <a:r>
              <a:rPr lang="en-IE" u="sng"/>
              <a:t>a</a:t>
            </a:r>
            <a:r>
              <a:rPr lang="en-IE"/>
              <a:t>nd </a:t>
            </a:r>
            <a:r>
              <a:rPr lang="en-IE" u="sng"/>
              <a:t>R</a:t>
            </a:r>
            <a:r>
              <a:rPr lang="en-IE"/>
              <a:t>DF </a:t>
            </a:r>
            <a:r>
              <a:rPr lang="en-IE" u="sng"/>
              <a:t>Q</a:t>
            </a:r>
            <a:r>
              <a:rPr lang="en-IE"/>
              <a:t>uery </a:t>
            </a:r>
            <a:r>
              <a:rPr lang="en-IE" u="sng"/>
              <a:t>L</a:t>
            </a:r>
            <a:r>
              <a:rPr lang="en-IE"/>
              <a:t>anguage</a:t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1981200" y="5249325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to ask:</a:t>
            </a:r>
            <a:r>
              <a:rPr lang="en-IE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“Who stars in ‘Sharknado’?”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561563"/>
            <a:ext cx="7108498" cy="310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/>
          <p:nvPr/>
        </p:nvSpPr>
        <p:spPr>
          <a:xfrm>
            <a:off x="8193850" y="5268150"/>
            <a:ext cx="2042100" cy="9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2322150" y="5073863"/>
            <a:ext cx="3773700" cy="137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u="sng"/>
              <a:t>S</a:t>
            </a:r>
            <a:r>
              <a:rPr lang="en-IE"/>
              <a:t>PARQL </a:t>
            </a:r>
            <a:r>
              <a:rPr lang="en-IE" u="sng"/>
              <a:t>P</a:t>
            </a:r>
            <a:r>
              <a:rPr lang="en-IE"/>
              <a:t>rotocol </a:t>
            </a:r>
            <a:r>
              <a:rPr lang="en-IE" u="sng"/>
              <a:t>a</a:t>
            </a:r>
            <a:r>
              <a:rPr lang="en-IE"/>
              <a:t>nd </a:t>
            </a:r>
            <a:r>
              <a:rPr lang="en-IE" u="sng"/>
              <a:t>R</a:t>
            </a:r>
            <a:r>
              <a:rPr lang="en-IE"/>
              <a:t>DF </a:t>
            </a:r>
            <a:r>
              <a:rPr lang="en-IE" u="sng"/>
              <a:t>Q</a:t>
            </a:r>
            <a:r>
              <a:rPr lang="en-IE"/>
              <a:t>uery </a:t>
            </a:r>
            <a:r>
              <a:rPr lang="en-IE" u="sng"/>
              <a:t>L</a:t>
            </a:r>
            <a:r>
              <a:rPr lang="en-IE"/>
              <a:t>anguage</a:t>
            </a:r>
            <a:endParaRPr/>
          </a:p>
        </p:txBody>
      </p:sp>
      <p:pic>
        <p:nvPicPr>
          <p:cNvPr id="451" name="Google Shape;4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332963"/>
            <a:ext cx="7108498" cy="310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6675" y="5266276"/>
            <a:ext cx="2042160" cy="99250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0"/>
          <p:cNvSpPr txBox="1"/>
          <p:nvPr/>
        </p:nvSpPr>
        <p:spPr>
          <a:xfrm>
            <a:off x="2176875" y="4492898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Query: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7815675" y="4504275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2201" y="5073863"/>
            <a:ext cx="3773805" cy="1377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SPARQL Prefix Declarations</a:t>
            </a:r>
            <a:endParaRPr/>
          </a:p>
        </p:txBody>
      </p:sp>
      <p:sp>
        <p:nvSpPr>
          <p:cNvPr id="462" name="Google Shape;462;p4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Just like Turtle… with a different syntax!</a:t>
            </a:r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606" y="3043618"/>
            <a:ext cx="3773805" cy="1377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/>
          <p:nvPr/>
        </p:nvSpPr>
        <p:spPr>
          <a:xfrm>
            <a:off x="8109175" y="5268150"/>
            <a:ext cx="2017800" cy="96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2"/>
          <p:cNvSpPr/>
          <p:nvPr/>
        </p:nvSpPr>
        <p:spPr>
          <a:xfrm>
            <a:off x="2276600" y="5174075"/>
            <a:ext cx="3762900" cy="1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SPARQL </a:t>
            </a:r>
            <a:r>
              <a:rPr b="1" lang="en-IE"/>
              <a:t>WHERE</a:t>
            </a:r>
            <a:r>
              <a:rPr lang="en-IE"/>
              <a:t> clauses</a:t>
            </a:r>
            <a:endParaRPr/>
          </a:p>
        </p:txBody>
      </p:sp>
      <p:pic>
        <p:nvPicPr>
          <p:cNvPr id="472" name="Google Shape;47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084" y="1354730"/>
            <a:ext cx="7108498" cy="310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825" y="5238076"/>
            <a:ext cx="2042160" cy="99250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2065025" y="4464698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Query: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7703825" y="4476075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5528" y="5161877"/>
            <a:ext cx="3773805" cy="137731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2"/>
          <p:cNvSpPr/>
          <p:nvPr/>
        </p:nvSpPr>
        <p:spPr>
          <a:xfrm>
            <a:off x="489175" y="3396075"/>
            <a:ext cx="1575900" cy="8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Variables indicated with ? or $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8" name="Google Shape;478;p42"/>
          <p:cNvCxnSpPr>
            <a:stCxn id="477" idx="3"/>
          </p:cNvCxnSpPr>
          <p:nvPr/>
        </p:nvCxnSpPr>
        <p:spPr>
          <a:xfrm>
            <a:off x="2065075" y="3842925"/>
            <a:ext cx="2704500" cy="209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42"/>
          <p:cNvSpPr/>
          <p:nvPr/>
        </p:nvSpPr>
        <p:spPr>
          <a:xfrm>
            <a:off x="133575" y="4809075"/>
            <a:ext cx="1575900" cy="8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WHERE is optional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42"/>
          <p:cNvCxnSpPr>
            <a:stCxn id="479" idx="3"/>
          </p:cNvCxnSpPr>
          <p:nvPr/>
        </p:nvCxnSpPr>
        <p:spPr>
          <a:xfrm>
            <a:off x="1709475" y="5255925"/>
            <a:ext cx="736500" cy="51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42"/>
          <p:cNvSpPr/>
          <p:nvPr/>
        </p:nvSpPr>
        <p:spPr>
          <a:xfrm rot="1392423">
            <a:off x="5034742" y="2218790"/>
            <a:ext cx="5066551" cy="1460732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N-Triples and Turtle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/>
          <p:nvPr/>
        </p:nvSpPr>
        <p:spPr>
          <a:xfrm>
            <a:off x="2079025" y="5221100"/>
            <a:ext cx="4073400" cy="141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http://ex.org/voc#</a:t>
            </a: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SELECT *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WHERE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  ex:SharnadoSeries ex:secondMovie ?movie.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  ?movie ex:stars ?star 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8" name="Google Shape;488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SPARQL </a:t>
            </a:r>
            <a:r>
              <a:rPr b="1" lang="en-IE"/>
              <a:t>WHERE </a:t>
            </a:r>
            <a:r>
              <a:rPr lang="en-IE"/>
              <a:t>clauses</a:t>
            </a:r>
            <a:endParaRPr/>
          </a:p>
        </p:txBody>
      </p:sp>
      <p:pic>
        <p:nvPicPr>
          <p:cNvPr id="489" name="Google Shape;48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3300" y="5199477"/>
            <a:ext cx="2971799" cy="50317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3"/>
          <p:cNvSpPr txBox="1"/>
          <p:nvPr/>
        </p:nvSpPr>
        <p:spPr>
          <a:xfrm>
            <a:off x="1866900" y="4589877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Query: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1" name="Google Shape;491;p43"/>
          <p:cNvSpPr txBox="1"/>
          <p:nvPr/>
        </p:nvSpPr>
        <p:spPr>
          <a:xfrm>
            <a:off x="7010400" y="4589877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6500" y="1313274"/>
            <a:ext cx="7108498" cy="31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3"/>
          <p:cNvSpPr/>
          <p:nvPr/>
        </p:nvSpPr>
        <p:spPr>
          <a:xfrm rot="678596">
            <a:off x="2258757" y="2599991"/>
            <a:ext cx="4760445" cy="115186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3"/>
          <p:cNvSpPr/>
          <p:nvPr/>
        </p:nvSpPr>
        <p:spPr>
          <a:xfrm>
            <a:off x="5045257" y="2987566"/>
            <a:ext cx="4760400" cy="1152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3"/>
          <p:cNvSpPr/>
          <p:nvPr/>
        </p:nvSpPr>
        <p:spPr>
          <a:xfrm>
            <a:off x="216350" y="3264175"/>
            <a:ext cx="2389500" cy="132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Repeated variable is called a ‘join’ variable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6" name="Google Shape;496;p43"/>
          <p:cNvCxnSpPr>
            <a:stCxn id="495" idx="3"/>
          </p:cNvCxnSpPr>
          <p:nvPr/>
        </p:nvCxnSpPr>
        <p:spPr>
          <a:xfrm>
            <a:off x="2605850" y="3927025"/>
            <a:ext cx="3010500" cy="201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3"/>
          <p:cNvCxnSpPr>
            <a:stCxn id="495" idx="3"/>
          </p:cNvCxnSpPr>
          <p:nvPr/>
        </p:nvCxnSpPr>
        <p:spPr>
          <a:xfrm>
            <a:off x="2605850" y="3927025"/>
            <a:ext cx="112800" cy="219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Disjunctions</a:t>
            </a:r>
            <a:endParaRPr/>
          </a:p>
        </p:txBody>
      </p:sp>
      <p:pic>
        <p:nvPicPr>
          <p:cNvPr id="504" name="Google Shape;50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5152428"/>
            <a:ext cx="3733801" cy="56157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4"/>
          <p:cNvSpPr txBox="1"/>
          <p:nvPr/>
        </p:nvSpPr>
        <p:spPr>
          <a:xfrm>
            <a:off x="1676400" y="4455248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Query: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6553200" y="4466625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1266224"/>
            <a:ext cx="7108498" cy="31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4"/>
          <p:cNvSpPr/>
          <p:nvPr/>
        </p:nvSpPr>
        <p:spPr>
          <a:xfrm>
            <a:off x="1956725" y="5064850"/>
            <a:ext cx="4506300" cy="152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http://ex.org/voc#</a:t>
            </a: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SELECT *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WHERE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  { ex:SharnadoSeries ex:firstMovie ?movie.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  UNION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{ ex:SharnadoSeries ex:secondMovie ?movie.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  ?movie ex:title ?title 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9" name="Google Shape;509;p44"/>
          <p:cNvSpPr/>
          <p:nvPr/>
        </p:nvSpPr>
        <p:spPr>
          <a:xfrm rot="678596">
            <a:off x="2258757" y="2599991"/>
            <a:ext cx="4760445" cy="115186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/>
          <p:nvPr/>
        </p:nvSpPr>
        <p:spPr>
          <a:xfrm rot="-479258">
            <a:off x="2258777" y="1952047"/>
            <a:ext cx="4760385" cy="115179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Filters</a:t>
            </a:r>
            <a:endParaRPr/>
          </a:p>
        </p:txBody>
      </p:sp>
      <p:pic>
        <p:nvPicPr>
          <p:cNvPr id="517" name="Google Shape;51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4252" y="4540030"/>
            <a:ext cx="2080260" cy="32575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5"/>
          <p:cNvSpPr txBox="1"/>
          <p:nvPr/>
        </p:nvSpPr>
        <p:spPr>
          <a:xfrm>
            <a:off x="960475" y="3930423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Query: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6946425" y="3930425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6025" y="730024"/>
            <a:ext cx="7108498" cy="31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5"/>
          <p:cNvSpPr/>
          <p:nvPr/>
        </p:nvSpPr>
        <p:spPr>
          <a:xfrm>
            <a:off x="1175900" y="4632100"/>
            <a:ext cx="4506300" cy="152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http://ex.org/voc#</a:t>
            </a: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PREFIX xsd: &lt;http://www.w3.org/2001/XMLSchema#&gt;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SELECT *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WHERE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  ?movie ex:firstAired ?date 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  FILTER(?date &gt; “2015-01-02”^^xsd:date)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2" name="Google Shape;522;p45"/>
          <p:cNvSpPr/>
          <p:nvPr/>
        </p:nvSpPr>
        <p:spPr>
          <a:xfrm>
            <a:off x="7969925" y="5565800"/>
            <a:ext cx="2173200" cy="81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No results!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Solution Modifiers</a:t>
            </a:r>
            <a:endParaRPr/>
          </a:p>
        </p:txBody>
      </p:sp>
      <p:sp>
        <p:nvSpPr>
          <p:cNvPr id="529" name="Google Shape;529;p46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ORDER BY ?a</a:t>
            </a:r>
            <a:endParaRPr>
              <a:solidFill>
                <a:srgbClr val="3F3F3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IE">
                <a:solidFill>
                  <a:srgbClr val="3F3F3F"/>
                </a:solidFill>
              </a:rPr>
              <a:t>Order by a single result</a:t>
            </a:r>
            <a:endParaRPr>
              <a:solidFill>
                <a:srgbClr val="3F3F3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IE">
                <a:solidFill>
                  <a:srgbClr val="3F3F3F"/>
                </a:solidFill>
              </a:rPr>
              <a:t>Descending order. For ascending order: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ORDER BY ASC(?a)</a:t>
            </a:r>
            <a:endParaRPr sz="2000">
              <a:solidFill>
                <a:srgbClr val="3F3F3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LIMIT n</a:t>
            </a:r>
            <a:endParaRPr>
              <a:solidFill>
                <a:srgbClr val="3F3F3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IE">
                <a:solidFill>
                  <a:srgbClr val="3F3F3F"/>
                </a:solidFill>
              </a:rPr>
              <a:t>Return at most </a:t>
            </a:r>
            <a:r>
              <a:rPr i="1" lang="en-IE">
                <a:solidFill>
                  <a:srgbClr val="3F3F3F"/>
                </a:solidFill>
              </a:rPr>
              <a:t>n</a:t>
            </a:r>
            <a:r>
              <a:rPr lang="en-IE">
                <a:solidFill>
                  <a:srgbClr val="3F3F3F"/>
                </a:solidFill>
              </a:rPr>
              <a:t> results</a:t>
            </a:r>
            <a:endParaRPr>
              <a:solidFill>
                <a:srgbClr val="660000"/>
              </a:solidFill>
              <a:highlight>
                <a:srgbClr val="D9D9D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OFFSET m</a:t>
            </a:r>
            <a:endParaRPr>
              <a:solidFill>
                <a:srgbClr val="3F3F3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IE">
                <a:solidFill>
                  <a:srgbClr val="3F3F3F"/>
                </a:solidFill>
              </a:rPr>
              <a:t>Discard first </a:t>
            </a:r>
            <a:r>
              <a:rPr i="1" lang="en-IE">
                <a:solidFill>
                  <a:srgbClr val="3F3F3F"/>
                </a:solidFill>
              </a:rPr>
              <a:t>m</a:t>
            </a:r>
            <a:r>
              <a:rPr lang="en-IE">
                <a:solidFill>
                  <a:srgbClr val="3F3F3F"/>
                </a:solidFill>
              </a:rPr>
              <a:t> results</a:t>
            </a:r>
            <a:endParaRPr>
              <a:solidFill>
                <a:srgbClr val="660000"/>
              </a:solidFill>
              <a:highlight>
                <a:srgbClr val="D9D9D9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/>
          <p:nvPr>
            <p:ph type="ctrTitle"/>
          </p:nvPr>
        </p:nvSpPr>
        <p:spPr>
          <a:xfrm>
            <a:off x="7488299" y="731125"/>
            <a:ext cx="44535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536" name="Google Shape;536;p47"/>
          <p:cNvSpPr txBox="1"/>
          <p:nvPr>
            <p:ph idx="1" type="subTitle"/>
          </p:nvPr>
        </p:nvSpPr>
        <p:spPr>
          <a:xfrm>
            <a:off x="7488150" y="1815625"/>
            <a:ext cx="4453500" cy="4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/>
              <a:t>Write SPARQL queries: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Which people are in the dataset?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Who starred in either Sharknado movie?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When did the first Sharknado movie come out?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50" y="2094049"/>
            <a:ext cx="7108498" cy="310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"/>
          <p:cNvSpPr txBox="1"/>
          <p:nvPr>
            <p:ph type="title"/>
          </p:nvPr>
        </p:nvSpPr>
        <p:spPr>
          <a:xfrm>
            <a:off x="9124950" y="-101600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Colab Code</a:t>
            </a:r>
            <a:endParaRPr/>
          </a:p>
        </p:txBody>
      </p:sp>
      <p:sp>
        <p:nvSpPr>
          <p:cNvPr id="544" name="Google Shape;544;p48"/>
          <p:cNvSpPr txBox="1"/>
          <p:nvPr>
            <p:ph idx="1" type="body"/>
          </p:nvPr>
        </p:nvSpPr>
        <p:spPr>
          <a:xfrm>
            <a:off x="142875" y="-92100"/>
            <a:ext cx="5429400" cy="6585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!pip install rdflib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import rdflib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from rdflib import Graph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import io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g = Graph()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g.load(io.StringIO("""@prefix ex: &lt;http://www.example.com#&gt; .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@prefix xsd: &lt;http://www.w3.org/2001/XMLSchema#&gt; .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ex:SharknadoSeries ex:firstMovie ex:Sharknado 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 ex:secondMovie ex:Sharknado2 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 a ex:Series .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ex:Sharknado ex:firstAired "2013-07-11"^^xsd:date 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ex:title "Sharknado"@en 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ex:stars ex:JohnHeard, ex:IanZiering 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a ex:Movie .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ex:Sharknado2 ex:title "Sharknado 2: The Second One"@en 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 ex:stars ex:IanZiering 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 a ex:Movie .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ex:JohnHeard a ex:Person .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ex:IanZiering a ex:Person ."""), format="turtle")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5" name="Google Shape;545;p48"/>
          <p:cNvSpPr txBox="1"/>
          <p:nvPr>
            <p:ph idx="1" type="body"/>
          </p:nvPr>
        </p:nvSpPr>
        <p:spPr>
          <a:xfrm>
            <a:off x="6286500" y="2162175"/>
            <a:ext cx="5429400" cy="4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results = g.query("""PREFIX ex: &lt;http://www.example.com#&gt;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SELECT * WHERE { 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 ?person a ex:Person .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 ?movie ex:stars ?person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}""")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for r in results: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900">
                <a:latin typeface="Roboto Mono"/>
                <a:ea typeface="Roboto Mono"/>
                <a:cs typeface="Roboto Mono"/>
                <a:sym typeface="Roboto Mono"/>
              </a:rPr>
              <a:t>  print(r)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Query Types</a:t>
            </a:r>
            <a:endParaRPr/>
          </a:p>
        </p:txBody>
      </p:sp>
      <p:sp>
        <p:nvSpPr>
          <p:cNvPr id="552" name="Google Shape;552;p49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Query types: SELECT</a:t>
            </a:r>
            <a:endParaRPr/>
          </a:p>
        </p:txBody>
      </p:sp>
      <p:pic>
        <p:nvPicPr>
          <p:cNvPr id="559" name="Google Shape;55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3775" y="1266224"/>
            <a:ext cx="7108498" cy="31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0"/>
          <p:cNvSpPr txBox="1"/>
          <p:nvPr/>
        </p:nvSpPr>
        <p:spPr>
          <a:xfrm>
            <a:off x="1676400" y="4455248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Query: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1" name="Google Shape;561;p50"/>
          <p:cNvSpPr txBox="1"/>
          <p:nvPr/>
        </p:nvSpPr>
        <p:spPr>
          <a:xfrm>
            <a:off x="8199500" y="445525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0"/>
          <p:cNvSpPr/>
          <p:nvPr/>
        </p:nvSpPr>
        <p:spPr>
          <a:xfrm>
            <a:off x="1956725" y="5064850"/>
            <a:ext cx="4506300" cy="152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SELECT ?movie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WHERE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?movie ex:stars ?actor 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3" name="Google Shape;563;p50"/>
          <p:cNvSpPr/>
          <p:nvPr/>
        </p:nvSpPr>
        <p:spPr>
          <a:xfrm>
            <a:off x="8363200" y="5087450"/>
            <a:ext cx="1778100" cy="23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?movie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4" name="Google Shape;564;p50"/>
          <p:cNvSpPr/>
          <p:nvPr/>
        </p:nvSpPr>
        <p:spPr>
          <a:xfrm>
            <a:off x="8363200" y="5418600"/>
            <a:ext cx="1778100" cy="90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ex:Sharknado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ex:Sharknado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ex:Sharknado2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04500" y="3231450"/>
            <a:ext cx="20133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Choose the variables we wish to return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6" name="Google Shape;566;p50"/>
          <p:cNvCxnSpPr>
            <a:stCxn id="565" idx="2"/>
          </p:cNvCxnSpPr>
          <p:nvPr/>
        </p:nvCxnSpPr>
        <p:spPr>
          <a:xfrm>
            <a:off x="1411150" y="4132650"/>
            <a:ext cx="1712100" cy="130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50"/>
          <p:cNvSpPr/>
          <p:nvPr/>
        </p:nvSpPr>
        <p:spPr>
          <a:xfrm>
            <a:off x="7292225" y="1614099"/>
            <a:ext cx="4760400" cy="999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7192025" y="2960874"/>
            <a:ext cx="4760400" cy="999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0"/>
          <p:cNvSpPr/>
          <p:nvPr/>
        </p:nvSpPr>
        <p:spPr>
          <a:xfrm rot="1241891">
            <a:off x="7151895" y="2209162"/>
            <a:ext cx="4840638" cy="122409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Query types: SELECT DISTINCT</a:t>
            </a:r>
            <a:endParaRPr/>
          </a:p>
        </p:txBody>
      </p:sp>
      <p:pic>
        <p:nvPicPr>
          <p:cNvPr id="576" name="Google Shape;57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3775" y="1266224"/>
            <a:ext cx="7108498" cy="31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 txBox="1"/>
          <p:nvPr/>
        </p:nvSpPr>
        <p:spPr>
          <a:xfrm>
            <a:off x="1676400" y="4455248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Query: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8" name="Google Shape;578;p51"/>
          <p:cNvSpPr txBox="1"/>
          <p:nvPr/>
        </p:nvSpPr>
        <p:spPr>
          <a:xfrm>
            <a:off x="8199500" y="445525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1"/>
          <p:cNvSpPr/>
          <p:nvPr/>
        </p:nvSpPr>
        <p:spPr>
          <a:xfrm>
            <a:off x="1956725" y="5064850"/>
            <a:ext cx="4506300" cy="152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SELECT DISTINCT ?movie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WHERE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?movie ex:stars ?actor 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0" name="Google Shape;580;p51"/>
          <p:cNvSpPr/>
          <p:nvPr/>
        </p:nvSpPr>
        <p:spPr>
          <a:xfrm>
            <a:off x="8363200" y="5087450"/>
            <a:ext cx="1778100" cy="23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?movie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1" name="Google Shape;581;p51"/>
          <p:cNvSpPr/>
          <p:nvPr/>
        </p:nvSpPr>
        <p:spPr>
          <a:xfrm>
            <a:off x="8363200" y="5418600"/>
            <a:ext cx="1778100" cy="90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ex:Sharknado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ex:Sharknado2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2" name="Google Shape;582;p51"/>
          <p:cNvSpPr/>
          <p:nvPr/>
        </p:nvSpPr>
        <p:spPr>
          <a:xfrm>
            <a:off x="5625600" y="3711225"/>
            <a:ext cx="20133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Remove duplicate results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3" name="Google Shape;583;p51"/>
          <p:cNvCxnSpPr>
            <a:stCxn id="582" idx="2"/>
          </p:cNvCxnSpPr>
          <p:nvPr/>
        </p:nvCxnSpPr>
        <p:spPr>
          <a:xfrm>
            <a:off x="6632250" y="4612425"/>
            <a:ext cx="1712100" cy="130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51"/>
          <p:cNvSpPr/>
          <p:nvPr/>
        </p:nvSpPr>
        <p:spPr>
          <a:xfrm>
            <a:off x="7292225" y="1614099"/>
            <a:ext cx="4760400" cy="999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1"/>
          <p:cNvSpPr/>
          <p:nvPr/>
        </p:nvSpPr>
        <p:spPr>
          <a:xfrm>
            <a:off x="7192025" y="2960874"/>
            <a:ext cx="4760400" cy="999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1"/>
          <p:cNvSpPr/>
          <p:nvPr/>
        </p:nvSpPr>
        <p:spPr>
          <a:xfrm rot="1241891">
            <a:off x="7151895" y="2209162"/>
            <a:ext cx="4840638" cy="122409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Query types: ASK</a:t>
            </a:r>
            <a:endParaRPr/>
          </a:p>
        </p:txBody>
      </p:sp>
      <p:pic>
        <p:nvPicPr>
          <p:cNvPr id="593" name="Google Shape;5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3775" y="1266224"/>
            <a:ext cx="7108498" cy="31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2"/>
          <p:cNvSpPr txBox="1"/>
          <p:nvPr/>
        </p:nvSpPr>
        <p:spPr>
          <a:xfrm>
            <a:off x="1676400" y="4455248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Query: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5" name="Google Shape;595;p52"/>
          <p:cNvSpPr txBox="1"/>
          <p:nvPr/>
        </p:nvSpPr>
        <p:spPr>
          <a:xfrm>
            <a:off x="8199500" y="445525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2"/>
          <p:cNvSpPr/>
          <p:nvPr/>
        </p:nvSpPr>
        <p:spPr>
          <a:xfrm>
            <a:off x="1956725" y="5064850"/>
            <a:ext cx="4506300" cy="152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ASK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WHERE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?movie ex:stars ex:JohnHeard 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7" name="Google Shape;597;p52"/>
          <p:cNvSpPr/>
          <p:nvPr/>
        </p:nvSpPr>
        <p:spPr>
          <a:xfrm>
            <a:off x="8363200" y="5087450"/>
            <a:ext cx="1778100" cy="23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8" name="Google Shape;598;p52"/>
          <p:cNvSpPr/>
          <p:nvPr/>
        </p:nvSpPr>
        <p:spPr>
          <a:xfrm>
            <a:off x="1081825" y="2370627"/>
            <a:ext cx="2135400" cy="105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Returns true if there are any results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Elements</a:t>
            </a:r>
            <a:endParaRPr/>
          </a:p>
        </p:txBody>
      </p:sp>
      <p:sp>
        <p:nvSpPr>
          <p:cNvPr id="258" name="Google Shape;258;p17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Recall the main elements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URIs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Denoted with angular brackets: 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http://john.mccr.ae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Blank Nodes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Denoted as: 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_:blank_node_id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Query Type: CONSTRUCT</a:t>
            </a:r>
            <a:endParaRPr/>
          </a:p>
        </p:txBody>
      </p:sp>
      <p:pic>
        <p:nvPicPr>
          <p:cNvPr id="605" name="Google Shape;60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3775" y="1266224"/>
            <a:ext cx="7108498" cy="31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3"/>
          <p:cNvSpPr txBox="1"/>
          <p:nvPr/>
        </p:nvSpPr>
        <p:spPr>
          <a:xfrm>
            <a:off x="1234250" y="3690398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Query:</a:t>
            </a:r>
            <a:endParaRPr sz="3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7" name="Google Shape;607;p53"/>
          <p:cNvSpPr txBox="1"/>
          <p:nvPr/>
        </p:nvSpPr>
        <p:spPr>
          <a:xfrm>
            <a:off x="7657625" y="447785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3"/>
          <p:cNvSpPr/>
          <p:nvPr/>
        </p:nvSpPr>
        <p:spPr>
          <a:xfrm>
            <a:off x="1514575" y="4300000"/>
            <a:ext cx="4506300" cy="193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CONSTRUCT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?star1 ex:knows ?star2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 WHERE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?movie ex:stars ?star1, ?star2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FILTER(?star1 != ?star2)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9" name="Google Shape;609;p53"/>
          <p:cNvSpPr/>
          <p:nvPr/>
        </p:nvSpPr>
        <p:spPr>
          <a:xfrm>
            <a:off x="7657625" y="5087450"/>
            <a:ext cx="4205100" cy="67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ex:JohnHeard ex:knows ex:IanZiering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ex:IanZiering ex:knows ex:JohnHeard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53"/>
          <p:cNvSpPr/>
          <p:nvPr/>
        </p:nvSpPr>
        <p:spPr>
          <a:xfrm>
            <a:off x="1081825" y="2370627"/>
            <a:ext cx="2135400" cy="105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>
                <a:latin typeface="Calibri"/>
                <a:ea typeface="Calibri"/>
                <a:cs typeface="Calibri"/>
                <a:sym typeface="Calibri"/>
              </a:rPr>
              <a:t>Build a graph from the results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Query Type: DESCRIBE</a:t>
            </a:r>
            <a:endParaRPr/>
          </a:p>
        </p:txBody>
      </p:sp>
      <p:sp>
        <p:nvSpPr>
          <p:cNvPr id="617" name="Google Shape;617;p54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Describe queries return a ‘description’ of a single entry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Standard is imprecise about what a description is, but normally returns all triples using element</a:t>
            </a:r>
            <a:endParaRPr/>
          </a:p>
        </p:txBody>
      </p:sp>
      <p:sp>
        <p:nvSpPr>
          <p:cNvPr id="618" name="Google Shape;618;p54"/>
          <p:cNvSpPr/>
          <p:nvPr/>
        </p:nvSpPr>
        <p:spPr>
          <a:xfrm>
            <a:off x="3076200" y="2705875"/>
            <a:ext cx="4506300" cy="103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http://ex.org/voc#</a:t>
            </a:r>
            <a:r>
              <a:rPr lang="en-IE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DESCRIBE ex:Sharknado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625" name="Google Shape;625;p55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Try a SELECT DISTINCT, CONSTRUCT, ASK and DESCRIBE query using RDFlib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More query features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SPARQL 1.1</a:t>
            </a:r>
            <a:endParaRPr/>
          </a:p>
        </p:txBody>
      </p:sp>
      <p:pic>
        <p:nvPicPr>
          <p:cNvPr id="638" name="Google Shape;6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549" y="799634"/>
            <a:ext cx="7185062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4050" y="732775"/>
            <a:ext cx="7767354" cy="523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Property paths</a:t>
            </a:r>
            <a:endParaRPr/>
          </a:p>
        </p:txBody>
      </p:sp>
      <p:pic>
        <p:nvPicPr>
          <p:cNvPr id="646" name="Google Shape;64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0925" y="619124"/>
            <a:ext cx="7108498" cy="31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8"/>
          <p:cNvSpPr/>
          <p:nvPr/>
        </p:nvSpPr>
        <p:spPr>
          <a:xfrm>
            <a:off x="1307625" y="3729100"/>
            <a:ext cx="4694400" cy="199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SELECT *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WHERE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ex:SharnadoSeries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 ex:secondMovie/ex:stars ?star 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8" name="Google Shape;648;p58"/>
          <p:cNvSpPr txBox="1"/>
          <p:nvPr/>
        </p:nvSpPr>
        <p:spPr>
          <a:xfrm>
            <a:off x="8227725" y="3984875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Solutions: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8"/>
          <p:cNvSpPr/>
          <p:nvPr/>
        </p:nvSpPr>
        <p:spPr>
          <a:xfrm>
            <a:off x="8391425" y="4617075"/>
            <a:ext cx="1778100" cy="23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?star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0" name="Google Shape;650;p58"/>
          <p:cNvSpPr/>
          <p:nvPr/>
        </p:nvSpPr>
        <p:spPr>
          <a:xfrm>
            <a:off x="8391425" y="4948225"/>
            <a:ext cx="1778100" cy="35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ex:IanZiering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More Property Paths</a:t>
            </a:r>
            <a:endParaRPr/>
          </a:p>
        </p:txBody>
      </p:sp>
      <p:sp>
        <p:nvSpPr>
          <p:cNvPr id="657" name="Google Shape;657;p5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prop1|prop2</a:t>
            </a:r>
            <a:r>
              <a:rPr lang="en-IE"/>
              <a:t>: Either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</a:t>
            </a:r>
            <a:r>
              <a:rPr lang="en-IE"/>
              <a:t> or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prop2</a:t>
            </a:r>
            <a:endParaRPr>
              <a:solidFill>
                <a:srgbClr val="660000"/>
              </a:solidFill>
              <a:highlight>
                <a:srgbClr val="D9D9D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prop1+</a:t>
            </a:r>
            <a:r>
              <a:rPr lang="en-IE"/>
              <a:t>: 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</a:t>
            </a:r>
            <a:r>
              <a:rPr lang="en-IE"/>
              <a:t> repeated 1 or more times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prop1*</a:t>
            </a:r>
            <a:r>
              <a:rPr lang="en-IE"/>
              <a:t>: 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</a:t>
            </a:r>
            <a:r>
              <a:rPr lang="en-IE"/>
              <a:t> repeated 0 or more times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prop1?</a:t>
            </a:r>
            <a:r>
              <a:rPr lang="en-IE"/>
              <a:t>: 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</a:t>
            </a:r>
            <a:r>
              <a:rPr lang="en-IE"/>
              <a:t> repeated 0 or 1 times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^prop1</a:t>
            </a:r>
            <a:r>
              <a:rPr lang="en-IE"/>
              <a:t>: 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</a:t>
            </a:r>
            <a:r>
              <a:rPr lang="en-IE"/>
              <a:t> reversed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?x ^prop1 ?y</a:t>
            </a:r>
            <a:r>
              <a:rPr lang="en-IE"/>
              <a:t> is the same as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?y prop1 ?x</a:t>
            </a:r>
            <a:endParaRPr>
              <a:solidFill>
                <a:srgbClr val="660000"/>
              </a:solidFill>
              <a:highlight>
                <a:srgbClr val="D9D9D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!prop1</a:t>
            </a:r>
            <a:r>
              <a:rPr lang="en-IE"/>
              <a:t>:  Any property except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prop1</a:t>
            </a:r>
            <a:r>
              <a:rPr lang="en-IE"/>
              <a:t>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Often combined as </a:t>
            </a:r>
            <a:r>
              <a:rPr lang="en-IE">
                <a:solidFill>
                  <a:srgbClr val="660000"/>
                </a:solidFill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!(prop1|prop2|prop3)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0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664" name="Google Shape;664;p60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Write a SPARQL query to find any element in a list using property paths</a:t>
            </a:r>
            <a:endParaRPr/>
          </a:p>
        </p:txBody>
      </p:sp>
      <p:sp>
        <p:nvSpPr>
          <p:cNvPr id="665" name="Google Shape;665;p60"/>
          <p:cNvSpPr/>
          <p:nvPr/>
        </p:nvSpPr>
        <p:spPr>
          <a:xfrm>
            <a:off x="527525" y="1721450"/>
            <a:ext cx="5525400" cy="412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!pip install rdflib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from rdflib import Graph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from io import StringIO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g = Graph()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g.load(StringIO("""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&lt;file:foo&gt; &lt;file:prop&gt; (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 &lt;file:e1&gt; &lt;file:e2&gt; &lt;file:e3&gt; ) ."""), 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      format="turtle")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Property Paths</a:t>
            </a:r>
            <a:endParaRPr/>
          </a:p>
        </p:txBody>
      </p:sp>
      <p:sp>
        <p:nvSpPr>
          <p:cNvPr id="672" name="Google Shape;672;p61"/>
          <p:cNvSpPr txBox="1"/>
          <p:nvPr/>
        </p:nvSpPr>
        <p:spPr>
          <a:xfrm>
            <a:off x="1951157" y="3206975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to ask:</a:t>
            </a:r>
            <a:r>
              <a:rPr lang="en-IE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“Which movies are in the Sharknado series?”</a:t>
            </a:r>
            <a:endParaRPr sz="20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3" name="Google Shape;67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813" y="1606775"/>
            <a:ext cx="8504363" cy="11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092" y="4150332"/>
            <a:ext cx="6871335" cy="137731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1"/>
          <p:cNvSpPr txBox="1"/>
          <p:nvPr/>
        </p:nvSpPr>
        <p:spPr>
          <a:xfrm>
            <a:off x="1843813" y="4150331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IE" sz="3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Query: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2"/>
          <p:cNvSpPr txBox="1"/>
          <p:nvPr>
            <p:ph type="ctrTitle"/>
          </p:nvPr>
        </p:nvSpPr>
        <p:spPr>
          <a:xfrm>
            <a:off x="720934" y="434781"/>
            <a:ext cx="40488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Updating</a:t>
            </a:r>
            <a:endParaRPr/>
          </a:p>
        </p:txBody>
      </p:sp>
      <p:sp>
        <p:nvSpPr>
          <p:cNvPr id="682" name="Google Shape;682;p62"/>
          <p:cNvSpPr txBox="1"/>
          <p:nvPr>
            <p:ph idx="1" type="subTitle"/>
          </p:nvPr>
        </p:nvSpPr>
        <p:spPr>
          <a:xfrm>
            <a:off x="720934" y="2838917"/>
            <a:ext cx="4048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RDF Elements</a:t>
            </a:r>
            <a:endParaRPr/>
          </a:p>
        </p:txBody>
      </p:sp>
      <p:sp>
        <p:nvSpPr>
          <p:cNvPr id="265" name="Google Shape;265;p1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Literals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Denoted with double quotes: "abcdef"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Use ^^ to indicate a datatype, this must also be a URI:</a:t>
            </a:r>
            <a:br>
              <a:rPr lang="en-IE"/>
            </a:br>
            <a:r>
              <a:rPr lang="en-IE"/>
              <a:t>"10000"^^&lt;</a:t>
            </a:r>
            <a:r>
              <a:rPr lang="en-IE" u="sng">
                <a:solidFill>
                  <a:schemeClr val="hlink"/>
                </a:solidFill>
                <a:hlinkClick r:id="rId3"/>
              </a:rPr>
              <a:t>http://www.w3.org/2001/XMLSchema#int</a:t>
            </a:r>
            <a:r>
              <a:rPr lang="en-IE"/>
              <a:t>&gt;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Use @ to indicate a language (ISO 639 code)</a:t>
            </a:r>
            <a:br>
              <a:rPr lang="en-IE"/>
            </a:br>
            <a:r>
              <a:rPr lang="en-IE"/>
              <a:t>"This is an example"@en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Inserting data</a:t>
            </a:r>
            <a:endParaRPr/>
          </a:p>
        </p:txBody>
      </p:sp>
      <p:sp>
        <p:nvSpPr>
          <p:cNvPr id="689" name="Google Shape;689;p63"/>
          <p:cNvSpPr txBox="1"/>
          <p:nvPr/>
        </p:nvSpPr>
        <p:spPr>
          <a:xfrm>
            <a:off x="856075" y="1458150"/>
            <a:ext cx="3640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Into default graph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63"/>
          <p:cNvSpPr/>
          <p:nvPr/>
        </p:nvSpPr>
        <p:spPr>
          <a:xfrm>
            <a:off x="3113850" y="1957450"/>
            <a:ext cx="6462900" cy="139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INSERT DATA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ex:SharknadoSeries ex:secondMovie ex:Sharknado2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" name="Google Shape;691;p63"/>
          <p:cNvSpPr txBox="1"/>
          <p:nvPr/>
        </p:nvSpPr>
        <p:spPr>
          <a:xfrm>
            <a:off x="594550" y="3172175"/>
            <a:ext cx="3640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Into specific graph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63"/>
          <p:cNvSpPr/>
          <p:nvPr/>
        </p:nvSpPr>
        <p:spPr>
          <a:xfrm>
            <a:off x="856075" y="3727900"/>
            <a:ext cx="6462900" cy="139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WITH &lt;</a:t>
            </a: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http://www.example.com/sharknado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INSERT DATA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ex:SharknadoSeries ex:secondMovie ex:Sharknado2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3" name="Google Shape;693;p63"/>
          <p:cNvSpPr/>
          <p:nvPr/>
        </p:nvSpPr>
        <p:spPr>
          <a:xfrm>
            <a:off x="5185375" y="5075075"/>
            <a:ext cx="6462900" cy="159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INSERT DATA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GRAPH </a:t>
            </a:r>
            <a:r>
              <a:rPr lang="en-IE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http://www.example.com/sharknado</a:t>
            </a:r>
            <a:r>
              <a:rPr lang="en-IE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  ex:SharknadoSeries ex:secondMovie ex:Sharknado2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Deleting data</a:t>
            </a:r>
            <a:endParaRPr/>
          </a:p>
        </p:txBody>
      </p:sp>
      <p:sp>
        <p:nvSpPr>
          <p:cNvPr id="700" name="Google Shape;700;p64"/>
          <p:cNvSpPr/>
          <p:nvPr/>
        </p:nvSpPr>
        <p:spPr>
          <a:xfrm>
            <a:off x="2991550" y="1690825"/>
            <a:ext cx="6462900" cy="139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DELETE DATA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ex:SharknadoSeries ex:secondMovie ex:Sharknado2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1" name="Google Shape;701;p64"/>
          <p:cNvSpPr/>
          <p:nvPr/>
        </p:nvSpPr>
        <p:spPr>
          <a:xfrm>
            <a:off x="2991550" y="4016325"/>
            <a:ext cx="6462900" cy="18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PREFIX ex: &lt;</a:t>
            </a:r>
            <a:r>
              <a:rPr lang="en-IE" sz="16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http://ex.org/voc#</a:t>
            </a: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DELETE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ex:SharknadoSeries ex:secondMovie ?movie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 WHERE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  ?movie ex:stars ex:IanZiering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2" name="Google Shape;702;p64"/>
          <p:cNvSpPr txBox="1"/>
          <p:nvPr/>
        </p:nvSpPr>
        <p:spPr>
          <a:xfrm>
            <a:off x="575750" y="3266250"/>
            <a:ext cx="7241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>
                <a:latin typeface="Calibri"/>
                <a:ea typeface="Calibri"/>
                <a:cs typeface="Calibri"/>
                <a:sym typeface="Calibri"/>
              </a:rPr>
              <a:t>INSERT and DELETE can be further specified with a WHERE clause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Adding/removing datasets</a:t>
            </a:r>
            <a:endParaRPr/>
          </a:p>
        </p:txBody>
      </p:sp>
      <p:sp>
        <p:nvSpPr>
          <p:cNvPr id="709" name="Google Shape;709;p65"/>
          <p:cNvSpPr/>
          <p:nvPr/>
        </p:nvSpPr>
        <p:spPr>
          <a:xfrm>
            <a:off x="785525" y="1690825"/>
            <a:ext cx="6331200" cy="104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LOAD &lt;file:sharknado.ttl&gt;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INTO GRAPH &lt;http://www.example.com/sharknado&gt;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0" name="Google Shape;710;p65"/>
          <p:cNvSpPr/>
          <p:nvPr/>
        </p:nvSpPr>
        <p:spPr>
          <a:xfrm>
            <a:off x="5376300" y="2986625"/>
            <a:ext cx="6331200" cy="82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CLEAR GRAPH &lt;http://www.example.com/sharknado&gt;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1" name="Google Shape;711;p65"/>
          <p:cNvSpPr/>
          <p:nvPr/>
        </p:nvSpPr>
        <p:spPr>
          <a:xfrm>
            <a:off x="785525" y="4064625"/>
            <a:ext cx="6331200" cy="82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CREATE GRAPH &lt;http://www.example.com/sharknado&gt;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2" name="Google Shape;712;p65"/>
          <p:cNvSpPr/>
          <p:nvPr/>
        </p:nvSpPr>
        <p:spPr>
          <a:xfrm>
            <a:off x="5376300" y="5142625"/>
            <a:ext cx="6331200" cy="82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DROP GRAPH &lt;http://www.example.com/sharknado&gt;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3" name="Google Shape;713;p65"/>
          <p:cNvSpPr/>
          <p:nvPr/>
        </p:nvSpPr>
        <p:spPr>
          <a:xfrm>
            <a:off x="7657625" y="1796825"/>
            <a:ext cx="3979200" cy="884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Load from a file (or remote URL)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65"/>
          <p:cNvSpPr/>
          <p:nvPr/>
        </p:nvSpPr>
        <p:spPr>
          <a:xfrm>
            <a:off x="785525" y="2931125"/>
            <a:ext cx="3979200" cy="884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Remove all triples from a graph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65"/>
          <p:cNvSpPr/>
          <p:nvPr/>
        </p:nvSpPr>
        <p:spPr>
          <a:xfrm>
            <a:off x="7657625" y="4036875"/>
            <a:ext cx="3979200" cy="884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Create an empty graph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65"/>
          <p:cNvSpPr/>
          <p:nvPr/>
        </p:nvSpPr>
        <p:spPr>
          <a:xfrm>
            <a:off x="785525" y="5114875"/>
            <a:ext cx="3979200" cy="884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Delete graph and all triples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Adding/removing datasets</a:t>
            </a:r>
            <a:endParaRPr/>
          </a:p>
        </p:txBody>
      </p:sp>
      <p:sp>
        <p:nvSpPr>
          <p:cNvPr id="723" name="Google Shape;723;p66"/>
          <p:cNvSpPr/>
          <p:nvPr/>
        </p:nvSpPr>
        <p:spPr>
          <a:xfrm>
            <a:off x="670350" y="1690825"/>
            <a:ext cx="6331200" cy="104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ADD &lt;http://www.example.com/sharknado2&gt;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TO GRAPH &lt;http://www.example.com/sharknado&gt;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7657625" y="1796825"/>
            <a:ext cx="3979200" cy="884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Add all triples from one graph to another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670350" y="3287513"/>
            <a:ext cx="3979200" cy="884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Like ADD, but also clear the target graph if it exists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5305625" y="3231213"/>
            <a:ext cx="6331200" cy="104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COPY &lt;http://www.example.com/sharknado2&gt;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TO GRAPH &lt;http://www.example.com/sharknado&gt;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670350" y="4721900"/>
            <a:ext cx="6331200" cy="104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MOVE &lt;http://www.example.com/sharknado2&gt;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latin typeface="Roboto Mono"/>
                <a:ea typeface="Roboto Mono"/>
                <a:cs typeface="Roboto Mono"/>
                <a:sym typeface="Roboto Mono"/>
              </a:rPr>
              <a:t>TO GRAPH &lt;http://www.example.com/sharknado&gt;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57625" y="4827900"/>
            <a:ext cx="3979200" cy="884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000">
                <a:latin typeface="Calibri"/>
                <a:ea typeface="Calibri"/>
                <a:cs typeface="Calibri"/>
                <a:sym typeface="Calibri"/>
              </a:rPr>
              <a:t>Drop and move the source graph (clear target graph if it exists)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7"/>
          <p:cNvSpPr txBox="1"/>
          <p:nvPr>
            <p:ph type="ctrTitle"/>
          </p:nvPr>
        </p:nvSpPr>
        <p:spPr>
          <a:xfrm>
            <a:off x="6779669" y="731126"/>
            <a:ext cx="51621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Task</a:t>
            </a:r>
            <a:endParaRPr/>
          </a:p>
        </p:txBody>
      </p:sp>
      <p:sp>
        <p:nvSpPr>
          <p:cNvPr id="735" name="Google Shape;735;p67"/>
          <p:cNvSpPr txBox="1"/>
          <p:nvPr>
            <p:ph idx="1" type="subTitle"/>
          </p:nvPr>
        </p:nvSpPr>
        <p:spPr>
          <a:xfrm>
            <a:off x="6815555" y="3111500"/>
            <a:ext cx="5126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Try to add data to a RDFlib Graph using update queries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NB. call 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graph.update()</a:t>
            </a:r>
            <a:r>
              <a:rPr lang="en-IE"/>
              <a:t> not 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graph.query()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Summary</a:t>
            </a:r>
            <a:endParaRPr/>
          </a:p>
        </p:txBody>
      </p:sp>
      <p:sp>
        <p:nvSpPr>
          <p:cNvPr id="742" name="Google Shape;742;p68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Turtle is a “terse” format for representing RDF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Other formats also exist and may be more appropriate for some applications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RDFa for web pages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JSON-LD for web services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HDT for performance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SPARQL is a query </a:t>
            </a:r>
            <a:r>
              <a:rPr lang="en-IE"/>
              <a:t>language</a:t>
            </a:r>
            <a:r>
              <a:rPr lang="en-IE"/>
              <a:t> for RDF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E"/>
              <a:t>Based on SQL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N-Triples</a:t>
            </a:r>
            <a:endParaRPr/>
          </a:p>
        </p:txBody>
      </p:sp>
      <p:sp>
        <p:nvSpPr>
          <p:cNvPr id="272" name="Google Shape;272;p19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Simplest RDF Serialization format: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I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subject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-IE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1" lang="en-IE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Example: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5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5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http://john.mccr.ae</a:t>
            </a:r>
            <a:r>
              <a:rPr lang="en-IE" sz="15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15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http://xmlns.com/foaf/0.1/name</a:t>
            </a:r>
            <a:r>
              <a:rPr lang="en-IE" sz="1500">
                <a:latin typeface="Roboto Mono"/>
                <a:ea typeface="Roboto Mono"/>
                <a:cs typeface="Roboto Mono"/>
                <a:sym typeface="Roboto Mono"/>
              </a:rPr>
              <a:t>&gt; "John P. McCrae"@en 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5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5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http://john.mccr.ae</a:t>
            </a:r>
            <a:r>
              <a:rPr lang="en-IE" sz="1500"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15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http://xmlns.com/foaf/0.1/</a:t>
            </a:r>
            <a:r>
              <a:rPr lang="en-IE" sz="1500">
                <a:latin typeface="Roboto Mono"/>
                <a:ea typeface="Roboto Mono"/>
                <a:cs typeface="Roboto Mono"/>
                <a:sym typeface="Roboto Mono"/>
              </a:rPr>
              <a:t>depiction&gt; &lt;</a:t>
            </a:r>
            <a:r>
              <a:rPr lang="en-IE" sz="15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http://john.mccr.ae/me.jpg</a:t>
            </a:r>
            <a:r>
              <a:rPr lang="en-IE" sz="1500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r>
              <a:rPr lang="en-IE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 txBox="1"/>
          <p:nvPr/>
        </p:nvSpPr>
        <p:spPr>
          <a:xfrm>
            <a:off x="7845775" y="959425"/>
            <a:ext cx="2521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200">
                <a:latin typeface="Calibri"/>
                <a:ea typeface="Calibri"/>
                <a:cs typeface="Calibri"/>
                <a:sym typeface="Calibri"/>
              </a:rPr>
              <a:t>Period at the end of each triple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19"/>
          <p:cNvCxnSpPr>
            <a:stCxn id="273" idx="1"/>
          </p:cNvCxnSpPr>
          <p:nvPr/>
        </p:nvCxnSpPr>
        <p:spPr>
          <a:xfrm flipH="1">
            <a:off x="6368875" y="1415725"/>
            <a:ext cx="1476900" cy="129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Simple N-Triples Example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628650" y="1825625"/>
            <a:ext cx="10725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24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http://dbpedia.org/resource/Paris</a:t>
            </a: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24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http://dbpedia.org/ontology/populationTotal</a:t>
            </a: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“2229621”^^&lt;</a:t>
            </a:r>
            <a:r>
              <a:rPr lang="en-IE" sz="24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http://www.w3.org/2001/XMLSchema#nonNegativeInteger</a:t>
            </a: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24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24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http://dbpedia.org/resource/Paris</a:t>
            </a: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24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http://www.w3.org/1999/02/22-rdf-syntax-ns#type</a:t>
            </a: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24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http://dbpedia.org/ontology/Location</a:t>
            </a: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24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24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http://dbpedia.org/resource/Paris</a:t>
            </a: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24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http://www.w3.org/1999/02/22-rdf-syntax-ns#type</a:t>
            </a: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24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http://www.wikidata.org/entity/Q486972</a:t>
            </a:r>
            <a:r>
              <a:rPr lang="en-IE" sz="24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24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2" name="Google Shape;282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05125" y="4296127"/>
            <a:ext cx="3332748" cy="21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Turtle</a:t>
            </a:r>
            <a:endParaRPr/>
          </a:p>
        </p:txBody>
      </p:sp>
      <p:sp>
        <p:nvSpPr>
          <p:cNvPr id="289" name="Google Shape;289;p21"/>
          <p:cNvSpPr txBox="1"/>
          <p:nvPr>
            <p:ph idx="1" type="body"/>
          </p:nvPr>
        </p:nvSpPr>
        <p:spPr>
          <a:xfrm>
            <a:off x="838200" y="1825625"/>
            <a:ext cx="105156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Extends N-Triples to make it more readable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IE"/>
              <a:t>Every N-Triples document is also a Turtle document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Prefixes can be declared with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@prefix pre: &lt;</a:t>
            </a:r>
            <a:r>
              <a:rPr lang="en-IE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http://www.example.com/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/>
              <a:t>URIs are shortened with prefix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http://www.example.com/foobar</a:t>
            </a:r>
            <a:r>
              <a:rPr lang="en-IE">
                <a:latin typeface="Roboto Mono"/>
                <a:ea typeface="Roboto Mono"/>
                <a:cs typeface="Roboto Mono"/>
                <a:sym typeface="Roboto Mono"/>
              </a:rPr>
              <a:t>&gt; ⇒ pre:foobar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7328350" y="5305775"/>
            <a:ext cx="4402800" cy="1476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900">
                <a:latin typeface="Calibri"/>
                <a:ea typeface="Calibri"/>
                <a:cs typeface="Calibri"/>
                <a:sym typeface="Calibri"/>
              </a:rPr>
              <a:t>CAREFUL!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No angular brackets for shortened URLs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900">
                <a:latin typeface="Calibri"/>
                <a:ea typeface="Calibri"/>
                <a:cs typeface="Calibri"/>
                <a:sym typeface="Calibri"/>
              </a:rPr>
              <a:t>Not &lt;pre:foobar&gt;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Prefix example</a:t>
            </a:r>
            <a:endParaRPr/>
          </a:p>
        </p:txBody>
      </p:sp>
      <p:sp>
        <p:nvSpPr>
          <p:cNvPr id="297" name="Google Shape;297;p22"/>
          <p:cNvSpPr txBox="1"/>
          <p:nvPr/>
        </p:nvSpPr>
        <p:spPr>
          <a:xfrm>
            <a:off x="1638425" y="137721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@prefix dbo: &lt;</a:t>
            </a:r>
            <a:r>
              <a:rPr lang="en-IE" sz="16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http://dbpedia.org/ontology/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@prefix dbp: 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http://dbpedia.org/resource/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@prefix rdf: &lt;</a:t>
            </a:r>
            <a:r>
              <a:rPr lang="en-IE" sz="16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http://www.w3.org/1999/02/22-rdf-syntax-ns#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@prefix xsd: &lt;</a:t>
            </a:r>
            <a:r>
              <a:rPr lang="en-IE" sz="1600" u="sng">
                <a:solidFill>
                  <a:srgbClr val="0563C1"/>
                </a:solid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http://www.w3.org/2001/XMLSchema#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1698725" y="2861600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dbp:Paris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dbo:populationTotal 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“2229621”^^xsd:nonNegativeInteger .</a:t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dbp:Paris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rdf:type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dbo:Location .</a:t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dbp:Paris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rdf:type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http://www.wikidata.org/entity/Q486972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1638425" y="2873100"/>
            <a:ext cx="82221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http://dbpedia.org/resource/Paris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http://dbpedia.org/ontology/populationTotal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“2229621”^^&lt;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http://www.w3.org/2001/XMLSchema#nonNegativeInteger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http://dbpedia.org/resource/Paris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http://www.w3.org/1999/02/22-rdf-syntax-ns#type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http://dbpedia.org/ontology/Location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http://dbpedia.org/resource/Paris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http://www.w3.org/1999/02/22-rdf-syntax-ns#type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b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IE" sz="1600" u="sng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http://www.wikidata.org/entity/Q486972</a:t>
            </a:r>
            <a:r>
              <a:rPr lang="en-IE" sz="1600">
                <a:solidFill>
                  <a:srgbClr val="00488D"/>
                </a:solidFill>
                <a:latin typeface="Roboto Mono"/>
                <a:ea typeface="Roboto Mono"/>
                <a:cs typeface="Roboto Mono"/>
                <a:sym typeface="Roboto Mono"/>
              </a:rPr>
              <a:t>&gt; .</a:t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488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